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Raleway SemiBold"/>
      <p:regular r:id="rId55"/>
      <p:bold r:id="rId56"/>
      <p:italic r:id="rId57"/>
      <p:boldItalic r:id="rId58"/>
    </p:embeddedFont>
    <p:embeddedFont>
      <p:font typeface="Raleway"/>
      <p:regular r:id="rId59"/>
      <p:bold r:id="rId60"/>
      <p:italic r:id="rId61"/>
      <p:boldItalic r:id="rId62"/>
    </p:embeddedFont>
    <p:embeddedFont>
      <p:font typeface="Montserrat SemiBold"/>
      <p:regular r:id="rId63"/>
      <p:bold r:id="rId64"/>
      <p:italic r:id="rId65"/>
      <p:boldItalic r:id="rId66"/>
    </p:embeddedFont>
    <p:embeddedFont>
      <p:font typeface="Montserrat"/>
      <p:regular r:id="rId67"/>
      <p:bold r:id="rId68"/>
      <p:italic r:id="rId69"/>
      <p:boldItalic r:id="rId70"/>
    </p:embeddedFont>
    <p:embeddedFont>
      <p:font typeface="Montserrat Medium"/>
      <p:regular r:id="rId71"/>
      <p:bold r:id="rId72"/>
      <p:italic r:id="rId73"/>
      <p:boldItalic r:id="rId74"/>
    </p:embeddedFont>
    <p:embeddedFont>
      <p:font typeface="Montserrat Light"/>
      <p:regular r:id="rId75"/>
      <p:bold r:id="rId76"/>
      <p:italic r:id="rId77"/>
      <p:boldItalic r:id="rId78"/>
    </p:embeddedFont>
    <p:embeddedFont>
      <p:font typeface="Raleway Medium"/>
      <p:regular r:id="rId79"/>
      <p:bold r:id="rId80"/>
      <p:italic r:id="rId81"/>
      <p:boldItalic r:id="rId82"/>
    </p:embeddedFont>
    <p:embeddedFont>
      <p:font typeface="Barlow Light"/>
      <p:regular r:id="rId83"/>
      <p:bold r:id="rId84"/>
      <p:italic r:id="rId85"/>
      <p:boldItalic r:id="rId86"/>
    </p:embeddedFont>
    <p:embeddedFont>
      <p:font typeface="Barlow"/>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BDF27E-445C-405F-A41E-7DB92C1CA135}">
  <a:tblStyle styleId="{20BDF27E-445C-405F-A41E-7DB92C1CA13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BarlowLight-bold.fntdata"/><Relationship Id="rId83" Type="http://schemas.openxmlformats.org/officeDocument/2006/relationships/font" Target="fonts/BarlowLight-regular.fntdata"/><Relationship Id="rId42" Type="http://schemas.openxmlformats.org/officeDocument/2006/relationships/slide" Target="slides/slide37.xml"/><Relationship Id="rId86" Type="http://schemas.openxmlformats.org/officeDocument/2006/relationships/font" Target="fonts/BarlowLight-boldItalic.fntdata"/><Relationship Id="rId41" Type="http://schemas.openxmlformats.org/officeDocument/2006/relationships/slide" Target="slides/slide36.xml"/><Relationship Id="rId85" Type="http://schemas.openxmlformats.org/officeDocument/2006/relationships/font" Target="fonts/BarlowLight-italic.fntdata"/><Relationship Id="rId44" Type="http://schemas.openxmlformats.org/officeDocument/2006/relationships/slide" Target="slides/slide39.xml"/><Relationship Id="rId88" Type="http://schemas.openxmlformats.org/officeDocument/2006/relationships/font" Target="fonts/Barlow-bold.fntdata"/><Relationship Id="rId43" Type="http://schemas.openxmlformats.org/officeDocument/2006/relationships/slide" Target="slides/slide38.xml"/><Relationship Id="rId87" Type="http://schemas.openxmlformats.org/officeDocument/2006/relationships/font" Target="fonts/Barlow-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Barlow-italic.fntdata"/><Relationship Id="rId80" Type="http://schemas.openxmlformats.org/officeDocument/2006/relationships/font" Target="fonts/RalewayMedium-bold.fntdata"/><Relationship Id="rId82" Type="http://schemas.openxmlformats.org/officeDocument/2006/relationships/font" Target="fonts/RalewayMedium-boldItalic.fntdata"/><Relationship Id="rId81" Type="http://schemas.openxmlformats.org/officeDocument/2006/relationships/font" Target="fonts/RalewayMedium-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Medium-italic.fntdata"/><Relationship Id="rId72" Type="http://schemas.openxmlformats.org/officeDocument/2006/relationships/font" Target="fonts/MontserratMedium-bold.fntdata"/><Relationship Id="rId31" Type="http://schemas.openxmlformats.org/officeDocument/2006/relationships/slide" Target="slides/slide26.xml"/><Relationship Id="rId75" Type="http://schemas.openxmlformats.org/officeDocument/2006/relationships/font" Target="fonts/MontserratLight-regular.fntdata"/><Relationship Id="rId30" Type="http://schemas.openxmlformats.org/officeDocument/2006/relationships/slide" Target="slides/slide25.xml"/><Relationship Id="rId74" Type="http://schemas.openxmlformats.org/officeDocument/2006/relationships/font" Target="fonts/MontserratMedium-boldItalic.fntdata"/><Relationship Id="rId33" Type="http://schemas.openxmlformats.org/officeDocument/2006/relationships/slide" Target="slides/slide28.xml"/><Relationship Id="rId77" Type="http://schemas.openxmlformats.org/officeDocument/2006/relationships/font" Target="fonts/MontserratLight-italic.fntdata"/><Relationship Id="rId32" Type="http://schemas.openxmlformats.org/officeDocument/2006/relationships/slide" Target="slides/slide27.xml"/><Relationship Id="rId76" Type="http://schemas.openxmlformats.org/officeDocument/2006/relationships/font" Target="fonts/MontserratLight-bold.fntdata"/><Relationship Id="rId35" Type="http://schemas.openxmlformats.org/officeDocument/2006/relationships/slide" Target="slides/slide30.xml"/><Relationship Id="rId79" Type="http://schemas.openxmlformats.org/officeDocument/2006/relationships/font" Target="fonts/RalewayMedium-regular.fntdata"/><Relationship Id="rId34" Type="http://schemas.openxmlformats.org/officeDocument/2006/relationships/slide" Target="slides/slide29.xml"/><Relationship Id="rId78" Type="http://schemas.openxmlformats.org/officeDocument/2006/relationships/font" Target="fonts/MontserratLight-boldItalic.fntdata"/><Relationship Id="rId71" Type="http://schemas.openxmlformats.org/officeDocument/2006/relationships/font" Target="fonts/MontserratMedium-regular.fntdata"/><Relationship Id="rId70" Type="http://schemas.openxmlformats.org/officeDocument/2006/relationships/font" Target="fonts/Montserrat-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boldItalic.fntdata"/><Relationship Id="rId61" Type="http://schemas.openxmlformats.org/officeDocument/2006/relationships/font" Target="fonts/Raleway-italic.fntdata"/><Relationship Id="rId20" Type="http://schemas.openxmlformats.org/officeDocument/2006/relationships/slide" Target="slides/slide15.xml"/><Relationship Id="rId64" Type="http://schemas.openxmlformats.org/officeDocument/2006/relationships/font" Target="fonts/MontserratSemiBold-bold.fntdata"/><Relationship Id="rId63" Type="http://schemas.openxmlformats.org/officeDocument/2006/relationships/font" Target="fonts/MontserratSemiBold-regular.fntdata"/><Relationship Id="rId22" Type="http://schemas.openxmlformats.org/officeDocument/2006/relationships/slide" Target="slides/slide17.xml"/><Relationship Id="rId66" Type="http://schemas.openxmlformats.org/officeDocument/2006/relationships/font" Target="fonts/MontserratSemiBold-boldItalic.fntdata"/><Relationship Id="rId21" Type="http://schemas.openxmlformats.org/officeDocument/2006/relationships/slide" Target="slides/slide16.xml"/><Relationship Id="rId65" Type="http://schemas.openxmlformats.org/officeDocument/2006/relationships/font" Target="fonts/MontserratSemiBold-italic.fntdata"/><Relationship Id="rId24" Type="http://schemas.openxmlformats.org/officeDocument/2006/relationships/slide" Target="slides/slide19.xml"/><Relationship Id="rId68" Type="http://schemas.openxmlformats.org/officeDocument/2006/relationships/font" Target="fonts/Montserrat-bold.fntdata"/><Relationship Id="rId23" Type="http://schemas.openxmlformats.org/officeDocument/2006/relationships/slide" Target="slides/slide18.xml"/><Relationship Id="rId67" Type="http://schemas.openxmlformats.org/officeDocument/2006/relationships/font" Target="fonts/Montserrat-regular.fntdata"/><Relationship Id="rId60" Type="http://schemas.openxmlformats.org/officeDocument/2006/relationships/font" Target="fonts/Raleway-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alewaySemiBold-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alewaySemiBold-italic.fntdata"/><Relationship Id="rId12" Type="http://schemas.openxmlformats.org/officeDocument/2006/relationships/slide" Target="slides/slide7.xml"/><Relationship Id="rId56" Type="http://schemas.openxmlformats.org/officeDocument/2006/relationships/font" Target="fonts/RalewaySemiBold-bold.fntdata"/><Relationship Id="rId90" Type="http://schemas.openxmlformats.org/officeDocument/2006/relationships/font" Target="fonts/Barlow-boldItalic.fntdata"/><Relationship Id="rId15" Type="http://schemas.openxmlformats.org/officeDocument/2006/relationships/slide" Target="slides/slide10.xml"/><Relationship Id="rId59" Type="http://schemas.openxmlformats.org/officeDocument/2006/relationships/font" Target="fonts/Raleway-regular.fntdata"/><Relationship Id="rId14" Type="http://schemas.openxmlformats.org/officeDocument/2006/relationships/slide" Target="slides/slide9.xml"/><Relationship Id="rId58" Type="http://schemas.openxmlformats.org/officeDocument/2006/relationships/font" Target="fonts/RalewaySemi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 name="Google Shape;4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well.. you have learned code format, how we write beautiful codes, basic principles of python coding, basic data types, collection types and lots of their operations so far. and now you are ready to control your program flow. what is the controlling of your program flow. does anyone have an idea about this? what is the meaning of the controlling your program. ok. </a:t>
            </a:r>
            <a:endParaRPr sz="1400"/>
          </a:p>
          <a:p>
            <a:pPr indent="0" lvl="0" marL="0" rtl="0" algn="l">
              <a:lnSpc>
                <a:spcPct val="100000"/>
              </a:lnSpc>
              <a:spcBef>
                <a:spcPts val="0"/>
              </a:spcBef>
              <a:spcAft>
                <a:spcPts val="0"/>
              </a:spcAft>
              <a:buSzPts val="1400"/>
              <a:buNone/>
            </a:pPr>
            <a:r>
              <a:rPr lang="tr-TR" sz="1400"/>
              <a:t>think like this : suppose You have some lines of code in your program and you want these lines to be run under certain conditions. Or suppose you have some lines of code and you want them to run a certain number of times and over and over again in loop. That's where the control flow statement comes into play. ok. let’s see them in detail, starting with conditionals.</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Let’s take a quick look at the comparison operators.</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6e19fd6c10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6e19fd6c10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now it is my turn. here are the definitions. and i would like to </a:t>
            </a:r>
            <a:r>
              <a:rPr lang="tr-TR" sz="1400"/>
              <a:t>emphasize</a:t>
            </a:r>
            <a:r>
              <a:rPr lang="tr-TR" sz="1400"/>
              <a:t> one more time that when you use one these operators you have to know that the result always will be True or False. This is very very important understanding of boolean and conditional operations in python. keep in mind please.</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8157402cd8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g8157402cd8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 this syntax, this condition will give true. rigth. what i stated jus now. this comparison operator gives true or false. in this case it gives true. so it will execute the body.</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empty_seat = 14</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if empty_seat &gt; 3:</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print('there is still seat to sit')</a:t>
            </a:r>
            <a:endParaRPr sz="1400">
              <a:latin typeface="Consolas"/>
              <a:ea typeface="Consolas"/>
              <a:cs typeface="Consolas"/>
              <a:sym typeface="Consola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8157402cd8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g8157402cd8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empty_seat = 14</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if empty_seat &gt; 3:</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print('there is still seat to sit')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6e19fd6c1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6e19fd6c1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 does it make sense?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print(1 == 1)</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print('henry' == 'Henry')</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print(12 &lt; 12.1)</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print('hard' != 'easy')</a:t>
            </a:r>
            <a:endParaRPr sz="1400">
              <a:latin typeface="Consolas"/>
              <a:ea typeface="Consolas"/>
              <a:cs typeface="Consolas"/>
              <a:sym typeface="Consola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6e6ea14685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g6e6ea14685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so i want you to read these table again. it is from your pre-class content. so that, you will review them. i am giving you one minute to finish this.</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72ac21bca0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72ac21bca0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so how about this? let’s see the output directly.</a:t>
            </a:r>
            <a:endParaRPr sz="14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x=6</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y=9</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print('is x equal to y?				:', x==y)</a:t>
            </a:r>
            <a:endParaRPr sz="1400">
              <a:latin typeface="Consolas"/>
              <a:ea typeface="Consolas"/>
              <a:cs typeface="Consolas"/>
              <a:sym typeface="Consolas"/>
            </a:endParaRPr>
          </a:p>
          <a:p>
            <a:pPr indent="0" lvl="0" marL="0" rtl="0" algn="l">
              <a:spcBef>
                <a:spcPts val="0"/>
              </a:spcBef>
              <a:spcAft>
                <a:spcPts val="0"/>
              </a:spcAft>
              <a:buSzPts val="1400"/>
              <a:buNone/>
            </a:pPr>
            <a:r>
              <a:rPr lang="tr-TR" sz="1400">
                <a:solidFill>
                  <a:schemeClr val="dk1"/>
                </a:solidFill>
                <a:latin typeface="Consolas"/>
                <a:ea typeface="Consolas"/>
                <a:cs typeface="Consolas"/>
                <a:sym typeface="Consolas"/>
              </a:rPr>
              <a:t>print('is x not equal to y?			:', x!=y)</a:t>
            </a:r>
            <a:endParaRPr sz="1400">
              <a:solidFill>
                <a:schemeClr val="dk1"/>
              </a:solidFill>
              <a:latin typeface="Consolas"/>
              <a:ea typeface="Consolas"/>
              <a:cs typeface="Consolas"/>
              <a:sym typeface="Consolas"/>
            </a:endParaRPr>
          </a:p>
          <a:p>
            <a:pPr indent="0" lvl="0" marL="0" rtl="0" algn="l">
              <a:spcBef>
                <a:spcPts val="0"/>
              </a:spcBef>
              <a:spcAft>
                <a:spcPts val="0"/>
              </a:spcAft>
              <a:buSzPts val="1400"/>
              <a:buNone/>
            </a:pPr>
            <a:r>
              <a:rPr lang="tr-TR" sz="1400">
                <a:solidFill>
                  <a:schemeClr val="dk1"/>
                </a:solidFill>
                <a:latin typeface="Consolas"/>
                <a:ea typeface="Consolas"/>
                <a:cs typeface="Consolas"/>
                <a:sym typeface="Consolas"/>
              </a:rPr>
              <a:t>print('is x less than y?				:', x&lt;y)</a:t>
            </a:r>
            <a:endParaRPr sz="1400">
              <a:solidFill>
                <a:schemeClr val="dk1"/>
              </a:solidFill>
              <a:latin typeface="Consolas"/>
              <a:ea typeface="Consolas"/>
              <a:cs typeface="Consolas"/>
              <a:sym typeface="Consolas"/>
            </a:endParaRPr>
          </a:p>
          <a:p>
            <a:pPr indent="0" lvl="0" marL="0" rtl="0" algn="l">
              <a:spcBef>
                <a:spcPts val="0"/>
              </a:spcBef>
              <a:spcAft>
                <a:spcPts val="0"/>
              </a:spcAft>
              <a:buSzPts val="1400"/>
              <a:buNone/>
            </a:pPr>
            <a:r>
              <a:rPr lang="tr-TR" sz="1400">
                <a:solidFill>
                  <a:schemeClr val="dk1"/>
                </a:solidFill>
                <a:latin typeface="Consolas"/>
                <a:ea typeface="Consolas"/>
                <a:cs typeface="Consolas"/>
                <a:sym typeface="Consolas"/>
              </a:rPr>
              <a:t>print('is x greater than y?			:', x&gt;y)</a:t>
            </a:r>
            <a:endParaRPr sz="1400">
              <a:solidFill>
                <a:schemeClr val="dk1"/>
              </a:solidFill>
              <a:latin typeface="Consolas"/>
              <a:ea typeface="Consolas"/>
              <a:cs typeface="Consolas"/>
              <a:sym typeface="Consolas"/>
            </a:endParaRPr>
          </a:p>
          <a:p>
            <a:pPr indent="0" lvl="0" marL="0" rtl="0" algn="l">
              <a:spcBef>
                <a:spcPts val="0"/>
              </a:spcBef>
              <a:spcAft>
                <a:spcPts val="0"/>
              </a:spcAft>
              <a:buSzPts val="1400"/>
              <a:buNone/>
            </a:pPr>
            <a:r>
              <a:rPr lang="tr-TR" sz="1400">
                <a:solidFill>
                  <a:schemeClr val="dk1"/>
                </a:solidFill>
                <a:latin typeface="Consolas"/>
                <a:ea typeface="Consolas"/>
                <a:cs typeface="Consolas"/>
                <a:sym typeface="Consolas"/>
              </a:rPr>
              <a:t>print('is x less than or equal to y?		:', x&lt;=y)</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print('is x greater than or equal to y?		:', x&gt;=y)</a:t>
            </a:r>
            <a:endParaRPr sz="1400">
              <a:solidFill>
                <a:schemeClr val="dk1"/>
              </a:solidFill>
              <a:latin typeface="Consolas"/>
              <a:ea typeface="Consolas"/>
              <a:cs typeface="Consolas"/>
              <a:sym typeface="Consola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8157402cd8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8157402cd8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x=6</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y=9</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print('is x equal to y?				:', x==y)</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print('is x not equal to y?			:', x!=y)</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print('is x less than y?				:', x&lt;y)</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print('is x greater than y?			:', x&gt;y)</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print('is x less than or equal to y?		:', x&lt;=y)</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print('is x greater than or equal to y?		:', x&gt;=y)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72ac21bca0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g72ac21bca0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 you know, understanding of the problem or task or the project is </a:t>
            </a:r>
            <a:r>
              <a:rPr lang="tr-TR" sz="1400"/>
              <a:t>crucial</a:t>
            </a:r>
            <a:r>
              <a:rPr lang="tr-TR" sz="1400"/>
              <a:t>. keep in mind please. so that,  you can reach the solution in the correct way. ok. …</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set1 = set('TWELVE PLUS ONE')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set2 = set('ELEVEN PLUS ONE')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if set1 == set2:</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print('We are the same!')</a:t>
            </a:r>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72ac21bca0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g72ac21bca0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ok let’s see how i solve this task…. </a:t>
            </a:r>
            <a:endParaRPr sz="1400"/>
          </a:p>
          <a:p>
            <a:pPr indent="0" lvl="0" marL="0" rtl="0" algn="l">
              <a:lnSpc>
                <a:spcPct val="100000"/>
              </a:lnSpc>
              <a:spcBef>
                <a:spcPts val="0"/>
              </a:spcBef>
              <a:spcAft>
                <a:spcPts val="0"/>
              </a:spcAft>
              <a:buSzPts val="1400"/>
              <a:buNone/>
            </a:pPr>
            <a:r>
              <a:rPr lang="tr-TR" sz="1400"/>
              <a:t>when we print out the set1 and set2 we can see that all elements of these two sets are exactly the same. so the condition gives true and execute the body which is the print statement. then we have a sentence as a result. did i make myself clear.</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set1 = set('TWELVE PLUS ONE')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set2 = set('ELEVEN PLUS ONE')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if set1 == set2:</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print('We are the same!')</a:t>
            </a:r>
            <a:endParaRPr sz="1400">
              <a:latin typeface="Consolas"/>
              <a:ea typeface="Consolas"/>
              <a:cs typeface="Consolas"/>
              <a:sym typeface="Consola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6f614d8a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a6f614d8a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7ce344717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g7ce344717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yes. after getting familiar with the basic structure of if statement, now we are gonna cover a little bit more complicated structure of if statement. </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8157402cd8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g8157402cd8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10000"/>
              </a:lnSpc>
              <a:spcBef>
                <a:spcPts val="600"/>
              </a:spcBef>
              <a:spcAft>
                <a:spcPts val="0"/>
              </a:spcAft>
              <a:buClr>
                <a:srgbClr val="741B47"/>
              </a:buClr>
              <a:buSzPts val="1400"/>
              <a:buFont typeface="Montserrat Light"/>
              <a:buChar char="▸"/>
            </a:pPr>
            <a:r>
              <a:rPr lang="tr-TR" sz="1400">
                <a:solidFill>
                  <a:srgbClr val="434343"/>
                </a:solidFill>
              </a:rPr>
              <a:t>An </a:t>
            </a:r>
            <a:r>
              <a:rPr lang="tr-TR" sz="1400">
                <a:solidFill>
                  <a:srgbClr val="434343"/>
                </a:solidFill>
                <a:highlight>
                  <a:srgbClr val="EFEFEF"/>
                </a:highlight>
              </a:rPr>
              <a:t>if-else</a:t>
            </a:r>
            <a:r>
              <a:rPr lang="tr-TR" sz="1400">
                <a:solidFill>
                  <a:srgbClr val="434343"/>
                </a:solidFill>
              </a:rPr>
              <a:t> statement is another kind of conditional statements in Python. It is used with an additional keyword: </a:t>
            </a:r>
            <a:r>
              <a:rPr lang="tr-TR" sz="1400">
                <a:solidFill>
                  <a:srgbClr val="434343"/>
                </a:solidFill>
                <a:highlight>
                  <a:srgbClr val="EFEFEF"/>
                </a:highlight>
              </a:rPr>
              <a:t>else</a:t>
            </a:r>
            <a:r>
              <a:rPr lang="tr-TR" sz="1400">
                <a:solidFill>
                  <a:srgbClr val="434343"/>
                </a:solidFill>
              </a:rPr>
              <a:t>.</a:t>
            </a:r>
            <a:endParaRPr sz="1400">
              <a:solidFill>
                <a:srgbClr val="434343"/>
              </a:solidFill>
            </a:endParaRPr>
          </a:p>
          <a:p>
            <a:pPr indent="-317500" lvl="0" marL="457200" rtl="0" algn="l">
              <a:lnSpc>
                <a:spcPct val="110000"/>
              </a:lnSpc>
              <a:spcBef>
                <a:spcPts val="0"/>
              </a:spcBef>
              <a:spcAft>
                <a:spcPts val="0"/>
              </a:spcAft>
              <a:buClr>
                <a:srgbClr val="741B47"/>
              </a:buClr>
              <a:buSzPts val="1400"/>
              <a:buFont typeface="Montserrat Light"/>
              <a:buChar char="▸"/>
            </a:pPr>
            <a:r>
              <a:rPr lang="tr-TR" sz="1400">
                <a:solidFill>
                  <a:srgbClr val="434343"/>
                </a:solidFill>
                <a:highlight>
                  <a:srgbClr val="EFEFEF"/>
                </a:highlight>
              </a:rPr>
              <a:t>else</a:t>
            </a:r>
            <a:r>
              <a:rPr lang="tr-TR" sz="1400">
                <a:solidFill>
                  <a:srgbClr val="434343"/>
                </a:solidFill>
              </a:rPr>
              <a:t> works like an </a:t>
            </a:r>
            <a:r>
              <a:rPr lang="tr-TR" sz="1400">
                <a:solidFill>
                  <a:srgbClr val="434343"/>
                </a:solidFill>
                <a:highlight>
                  <a:srgbClr val="EFEFEF"/>
                </a:highlight>
              </a:rPr>
              <a:t>if</a:t>
            </a:r>
            <a:r>
              <a:rPr lang="tr-TR" sz="1400">
                <a:solidFill>
                  <a:srgbClr val="434343"/>
                </a:solidFill>
              </a:rPr>
              <a:t> statement. If none of the conditions in if are ensured, "</a:t>
            </a:r>
            <a:r>
              <a:rPr lang="tr-TR" sz="1400">
                <a:solidFill>
                  <a:srgbClr val="434343"/>
                </a:solidFill>
                <a:highlight>
                  <a:srgbClr val="EFEFEF"/>
                </a:highlight>
              </a:rPr>
              <a:t>else</a:t>
            </a:r>
            <a:r>
              <a:rPr lang="tr-TR" sz="1400">
                <a:solidFill>
                  <a:srgbClr val="434343"/>
                </a:solidFill>
              </a:rPr>
              <a:t>" will be used to specify all remaining conditions.</a:t>
            </a:r>
            <a:endParaRPr sz="1400">
              <a:solidFill>
                <a:srgbClr val="434343"/>
              </a:solidFill>
            </a:endParaRPr>
          </a:p>
          <a:p>
            <a:pPr indent="-317500" lvl="0" marL="457200" rtl="0" algn="l">
              <a:lnSpc>
                <a:spcPct val="110000"/>
              </a:lnSpc>
              <a:spcBef>
                <a:spcPts val="0"/>
              </a:spcBef>
              <a:spcAft>
                <a:spcPts val="0"/>
              </a:spcAft>
              <a:buClr>
                <a:srgbClr val="434343"/>
              </a:buClr>
              <a:buSzPts val="1400"/>
              <a:buFont typeface="Barlow Light"/>
              <a:buChar char="▸"/>
            </a:pPr>
            <a:r>
              <a:rPr lang="tr-TR" sz="1400">
                <a:solidFill>
                  <a:srgbClr val="434343"/>
                </a:solidFill>
              </a:rPr>
              <a:t>Let me put it in a different word: my friends. if we meet the condition then it will execute body1 otherwise it will execute body2. </a:t>
            </a:r>
            <a:endParaRPr sz="1400">
              <a:solidFill>
                <a:srgbClr val="434343"/>
              </a:solidFill>
            </a:endParaRPr>
          </a:p>
          <a:p>
            <a:pPr indent="-317500" lvl="0" marL="457200" rtl="0" algn="l">
              <a:lnSpc>
                <a:spcPct val="110000"/>
              </a:lnSpc>
              <a:spcBef>
                <a:spcPts val="0"/>
              </a:spcBef>
              <a:spcAft>
                <a:spcPts val="0"/>
              </a:spcAft>
              <a:buClr>
                <a:srgbClr val="434343"/>
              </a:buClr>
              <a:buSzPts val="1400"/>
              <a:buFont typeface="Barlow Light"/>
              <a:buChar char="▸"/>
            </a:pPr>
            <a:r>
              <a:rPr lang="tr-TR" sz="1400">
                <a:solidFill>
                  <a:srgbClr val="434343"/>
                </a:solidFill>
              </a:rPr>
              <a:t>Does it make sense? lets consolidate this structure in several examples</a:t>
            </a:r>
            <a:endParaRPr sz="1400">
              <a:solidFill>
                <a:srgbClr val="434343"/>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6e19fd6c10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g6e19fd6c10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latin typeface="Consolas"/>
                <a:ea typeface="Consolas"/>
                <a:cs typeface="Consolas"/>
                <a:sym typeface="Consolas"/>
              </a:rPr>
              <a:t>course = 'clarusway'</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if course == 'clarusway':</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print('you guaranteed the job')</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else: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print('think about it again')</a:t>
            </a:r>
            <a:endParaRPr sz="1400">
              <a:latin typeface="Consolas"/>
              <a:ea typeface="Consolas"/>
              <a:cs typeface="Consolas"/>
              <a:sym typeface="Consola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8157402cd8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g8157402cd8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course = 'clarusway'</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if course == 'clarusway':</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print('you guaranteed the job')</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else: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print('think about it again')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6e6ea14685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g6e6ea14685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now it is your turn. train your brain. and shoot your responses</a:t>
            </a:r>
            <a:endParaRPr sz="1400"/>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number = 5</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if number &lt;=3:</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print('Number is smaller than or equal to 3')</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else: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print('Number is bigger than 3')</a:t>
            </a:r>
            <a:endParaRPr sz="1400">
              <a:latin typeface="Consolas"/>
              <a:ea typeface="Consolas"/>
              <a:cs typeface="Consolas"/>
              <a:sym typeface="Consola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8157402cd8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g8157402cd8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number = 5</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if number &lt;=3:</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print('Number is smaller than or equal to 3')</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else: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print('Number is bigger than 3')</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72ac21bca0_0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g72ac21bca0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and consider this task my friends. ….</a:t>
            </a:r>
            <a:endParaRPr sz="1400"/>
          </a:p>
          <a:p>
            <a:pPr indent="0" lvl="0" marL="0" rtl="0" algn="l">
              <a:lnSpc>
                <a:spcPct val="100000"/>
              </a:lnSpc>
              <a:spcBef>
                <a:spcPts val="0"/>
              </a:spcBef>
              <a:spcAft>
                <a:spcPts val="0"/>
              </a:spcAft>
              <a:buSzPts val="1400"/>
              <a:buNone/>
            </a:pPr>
            <a:r>
              <a:rPr lang="tr-TR" sz="1400"/>
              <a:t>how about specifying the numbers as odd or even. how we do that? remember?</a:t>
            </a:r>
            <a:endParaRPr sz="1400"/>
          </a:p>
          <a:p>
            <a:pPr indent="0" lvl="0" marL="0" rtl="0" algn="l">
              <a:lnSpc>
                <a:spcPct val="100000"/>
              </a:lnSpc>
              <a:spcBef>
                <a:spcPts val="0"/>
              </a:spcBef>
              <a:spcAft>
                <a:spcPts val="0"/>
              </a:spcAft>
              <a:buSzPts val="1400"/>
              <a:buNone/>
            </a:pPr>
            <a:r>
              <a:rPr lang="tr-TR" sz="1400"/>
              <a:t>yes. bingoo. we should use modulus operator.</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num = int(input('Enter a number: '))</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if (num % 2) == 0:</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print('{0} is Even'.format(num))</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else:</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print('{0} is Odd'.format(num))</a:t>
            </a:r>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72ac21bca0_0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72ac21bca0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 input function takes a value from the user and assign it to a variable. in this case variable num. by the way keep in mind that: input function always take a value as string type. so we have to convert this string type value to any type that we need in our program. in this case we need integer type so we convert it to int type to use in our program. … ok … how the modulus works. it returns the </a:t>
            </a:r>
            <a:r>
              <a:rPr lang="tr-TR" sz="1400"/>
              <a:t>remainder</a:t>
            </a:r>
            <a:r>
              <a:rPr lang="tr-TR" sz="1400"/>
              <a:t> of a </a:t>
            </a:r>
            <a:r>
              <a:rPr lang="tr-TR" sz="1400"/>
              <a:t>division</a:t>
            </a:r>
            <a:r>
              <a:rPr lang="tr-TR" sz="1400"/>
              <a:t>, right? so. when we divide a number to 2 then if there are a remainder, it is odd, if there is no remainder which means it is zero then the number is even. ok after this quick review and </a:t>
            </a:r>
            <a:r>
              <a:rPr lang="tr-TR" sz="1400"/>
              <a:t>explanation, let’s keep going….</a:t>
            </a:r>
            <a:endParaRPr sz="1400"/>
          </a:p>
          <a:p>
            <a:pPr indent="0" lvl="0" marL="0" rtl="0" algn="l">
              <a:lnSpc>
                <a:spcPct val="100000"/>
              </a:lnSpc>
              <a:spcBef>
                <a:spcPts val="0"/>
              </a:spcBef>
              <a:spcAft>
                <a:spcPts val="0"/>
              </a:spcAft>
              <a:buSzPts val="1400"/>
              <a:buNone/>
            </a:pPr>
            <a:r>
              <a:rPr lang="tr-TR" sz="1400">
                <a:solidFill>
                  <a:schemeClr val="dk1"/>
                </a:solidFill>
              </a:rPr>
              <a:t>There is not just one way to get the right result. there are many…</a:t>
            </a:r>
            <a:endParaRPr sz="1400">
              <a:solidFill>
                <a:schemeClr val="dk1"/>
              </a:solidFill>
            </a:endParaRPr>
          </a:p>
          <a:p>
            <a:pPr indent="0" lvl="0" marL="0" rtl="0" algn="l">
              <a:lnSpc>
                <a:spcPct val="100000"/>
              </a:lnSpc>
              <a:spcBef>
                <a:spcPts val="0"/>
              </a:spcBef>
              <a:spcAft>
                <a:spcPts val="0"/>
              </a:spcAft>
              <a:buSzPts val="1400"/>
              <a:buNone/>
            </a:pPr>
            <a:r>
              <a:t/>
            </a:r>
            <a:endParaRPr sz="140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tr-TR" sz="1400">
                <a:solidFill>
                  <a:schemeClr val="dk1"/>
                </a:solidFill>
                <a:highlight>
                  <a:schemeClr val="lt1"/>
                </a:highlight>
                <a:latin typeface="Consolas"/>
                <a:ea typeface="Consolas"/>
                <a:cs typeface="Consolas"/>
                <a:sym typeface="Consolas"/>
              </a:rPr>
              <a:t>num = int(input('Enter a number: '))</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tr-TR" sz="1400">
                <a:solidFill>
                  <a:schemeClr val="dk1"/>
                </a:solidFill>
                <a:highlight>
                  <a:schemeClr val="lt1"/>
                </a:highlight>
                <a:latin typeface="Consolas"/>
                <a:ea typeface="Consolas"/>
                <a:cs typeface="Consolas"/>
                <a:sym typeface="Consolas"/>
              </a:rPr>
              <a:t>if (num % 2) == 0:</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tr-TR" sz="1400">
                <a:solidFill>
                  <a:schemeClr val="dk1"/>
                </a:solidFill>
                <a:highlight>
                  <a:schemeClr val="lt1"/>
                </a:highlight>
                <a:latin typeface="Consolas"/>
                <a:ea typeface="Consolas"/>
                <a:cs typeface="Consolas"/>
                <a:sym typeface="Consolas"/>
              </a:rPr>
              <a:t>    print(f'{num} is Even')</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tr-TR" sz="1400">
                <a:solidFill>
                  <a:schemeClr val="dk1"/>
                </a:solidFill>
                <a:highlight>
                  <a:schemeClr val="lt1"/>
                </a:highlight>
                <a:latin typeface="Consolas"/>
                <a:ea typeface="Consolas"/>
                <a:cs typeface="Consolas"/>
                <a:sym typeface="Consolas"/>
              </a:rPr>
              <a:t>else:</a:t>
            </a:r>
            <a:endParaRPr sz="140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tr-TR" sz="1400">
                <a:solidFill>
                  <a:schemeClr val="dk1"/>
                </a:solidFill>
                <a:highlight>
                  <a:schemeClr val="lt1"/>
                </a:highlight>
                <a:latin typeface="Consolas"/>
                <a:ea typeface="Consolas"/>
                <a:cs typeface="Consolas"/>
                <a:sym typeface="Consolas"/>
              </a:rPr>
              <a:t>    print(f'{num} is Odd')</a:t>
            </a:r>
            <a:endParaRPr sz="1400">
              <a:solidFill>
                <a:schemeClr val="dk1"/>
              </a:solidFill>
              <a:highlight>
                <a:schemeClr val="lt1"/>
              </a:highlight>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solidFill>
                <a:schemeClr val="dk1"/>
              </a:solidFill>
              <a:latin typeface="Consolas"/>
              <a:ea typeface="Consolas"/>
              <a:cs typeface="Consolas"/>
              <a:sym typeface="Consola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72ac21bca0_0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72ac21bca0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num = float(input('Enter a number: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if num &gt; 0:</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print('Positive number')</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else: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print('Negative number')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72ac21bca0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g72ac21bca0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 due to meet all the options entered by users, i have decided to convert string type value into a float type. it makes sense, right? you can do it by integer, as well but floats is much better i think…</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num = float(input('Enter a number: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if num &gt; 0:</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print('Positive number')</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else: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print('Negative number')</a:t>
            </a:r>
            <a:endParaRPr sz="1400">
              <a:latin typeface="Consolas"/>
              <a:ea typeface="Consolas"/>
              <a:cs typeface="Consolas"/>
              <a:sym typeface="Consola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7c2f2de20d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7c2f2de20d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the subtopics that i am gonna cover within this lecture are shown on the screen….</a:t>
            </a: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72ac21bca0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72ac21bca0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num1 = float(input('Enter first number: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num2 = float(input('Enter second number: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if (num1 &gt; num2):</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larger = num1</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else: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larger = num2</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print('The large number is', larger)</a:t>
            </a:r>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72ac21bca0_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1" name="Google Shape;851;g72ac21bca0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latin typeface="Consolas"/>
                <a:ea typeface="Consolas"/>
                <a:cs typeface="Consolas"/>
                <a:sym typeface="Consolas"/>
              </a:rPr>
              <a:t>num1 = float(input('Enter first number: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num2 = float(input('Enter second number: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if (num1 &gt; num2):</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larger = num1</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else: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larger = num2</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print('The large number is', larger)</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a71c5ca387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ga71c5ca387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a:solidFill>
                  <a:schemeClr val="dk1"/>
                </a:solidFill>
                <a:latin typeface="Consolas"/>
                <a:ea typeface="Consolas"/>
                <a:cs typeface="Consolas"/>
                <a:sym typeface="Consolas"/>
              </a:rPr>
              <a:t>num1 = float(input('Enter first number: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a:solidFill>
                  <a:schemeClr val="dk1"/>
                </a:solidFill>
                <a:latin typeface="Consolas"/>
                <a:ea typeface="Consolas"/>
                <a:cs typeface="Consolas"/>
                <a:sym typeface="Consolas"/>
              </a:rPr>
              <a:t>num2 = float(input('Enter second number: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a:solidFill>
                  <a:schemeClr val="dk1"/>
                </a:solidFill>
                <a:latin typeface="Consolas"/>
                <a:ea typeface="Consolas"/>
                <a:cs typeface="Consolas"/>
                <a:sym typeface="Consolas"/>
              </a:rPr>
              <a:t>if (num1 &gt; num2):</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a:solidFill>
                  <a:schemeClr val="dk1"/>
                </a:solidFill>
                <a:latin typeface="Consolas"/>
                <a:ea typeface="Consolas"/>
                <a:cs typeface="Consolas"/>
                <a:sym typeface="Consolas"/>
              </a:rPr>
              <a:t>	larger = num1</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a:solidFill>
                  <a:schemeClr val="dk1"/>
                </a:solidFill>
                <a:latin typeface="Consolas"/>
                <a:ea typeface="Consolas"/>
                <a:cs typeface="Consolas"/>
                <a:sym typeface="Consolas"/>
              </a:rPr>
              <a:t>else: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a:solidFill>
                  <a:schemeClr val="dk1"/>
                </a:solidFill>
                <a:latin typeface="Consolas"/>
                <a:ea typeface="Consolas"/>
                <a:cs typeface="Consolas"/>
                <a:sym typeface="Consolas"/>
              </a:rPr>
              <a:t>	larger = num2</a:t>
            </a:r>
            <a:endParaRPr>
              <a:solidFill>
                <a:schemeClr val="dk1"/>
              </a:solidFill>
              <a:latin typeface="Consolas"/>
              <a:ea typeface="Consolas"/>
              <a:cs typeface="Consolas"/>
              <a:sym typeface="Consolas"/>
            </a:endParaRPr>
          </a:p>
          <a:p>
            <a:pPr indent="0" lvl="0" marL="0" rtl="0" algn="l">
              <a:spcBef>
                <a:spcPts val="0"/>
              </a:spcBef>
              <a:spcAft>
                <a:spcPts val="0"/>
              </a:spcAft>
              <a:buSzPts val="1400"/>
              <a:buNone/>
            </a:pPr>
            <a:r>
              <a:rPr lang="tr-TR">
                <a:solidFill>
                  <a:schemeClr val="dk1"/>
                </a:solidFill>
                <a:latin typeface="Consolas"/>
                <a:ea typeface="Consolas"/>
                <a:cs typeface="Consolas"/>
                <a:sym typeface="Consolas"/>
              </a:rPr>
              <a:t>print('The large number is', larger)</a:t>
            </a:r>
            <a:endParaRPr>
              <a:solidFill>
                <a:schemeClr val="dk1"/>
              </a:solidFill>
              <a:latin typeface="Consolas"/>
              <a:ea typeface="Consolas"/>
              <a:cs typeface="Consolas"/>
              <a:sym typeface="Consolas"/>
            </a:endParaRPr>
          </a:p>
          <a:p>
            <a:pPr indent="0" lvl="0" marL="0" rtl="0" algn="l">
              <a:spcBef>
                <a:spcPts val="0"/>
              </a:spcBef>
              <a:spcAft>
                <a:spcPts val="0"/>
              </a:spcAft>
              <a:buSzPts val="1400"/>
              <a:buNone/>
            </a:pPr>
            <a:r>
              <a:t/>
            </a:r>
            <a:endParaRPr>
              <a:solidFill>
                <a:schemeClr val="dk1"/>
              </a:solidFill>
              <a:latin typeface="Consolas"/>
              <a:ea typeface="Consolas"/>
              <a:cs typeface="Consolas"/>
              <a:sym typeface="Consolas"/>
            </a:endParaRPr>
          </a:p>
          <a:p>
            <a:pPr indent="0" lvl="0" marL="0" rtl="0" algn="l">
              <a:spcBef>
                <a:spcPts val="0"/>
              </a:spcBef>
              <a:spcAft>
                <a:spcPts val="0"/>
              </a:spcAft>
              <a:buSzPts val="1400"/>
              <a:buNone/>
            </a:pPr>
            <a:r>
              <a:t/>
            </a:r>
            <a:endParaRPr>
              <a:solidFill>
                <a:schemeClr val="dk1"/>
              </a:solidFill>
              <a:latin typeface="Consolas"/>
              <a:ea typeface="Consolas"/>
              <a:cs typeface="Consolas"/>
              <a:sym typeface="Consolas"/>
            </a:endParaRPr>
          </a:p>
          <a:p>
            <a:pPr indent="0" lvl="0" marL="0" rtl="0" algn="l">
              <a:spcBef>
                <a:spcPts val="0"/>
              </a:spcBef>
              <a:spcAft>
                <a:spcPts val="0"/>
              </a:spcAft>
              <a:buSzPts val="1400"/>
              <a:buNone/>
            </a:pPr>
            <a:r>
              <a:t/>
            </a:r>
            <a:endParaRPr>
              <a:solidFill>
                <a:schemeClr val="dk1"/>
              </a:solidFill>
              <a:latin typeface="Consolas"/>
              <a:ea typeface="Consolas"/>
              <a:cs typeface="Consolas"/>
              <a:sym typeface="Consolas"/>
            </a:endParaRPr>
          </a:p>
          <a:p>
            <a:pPr indent="0" lvl="0" marL="0" rtl="0" algn="l">
              <a:spcBef>
                <a:spcPts val="0"/>
              </a:spcBef>
              <a:spcAft>
                <a:spcPts val="0"/>
              </a:spcAft>
              <a:buSzPts val="1400"/>
              <a:buNone/>
            </a:pPr>
            <a:r>
              <a:rPr lang="tr-TR">
                <a:solidFill>
                  <a:srgbClr val="3A3F50"/>
                </a:solidFill>
                <a:latin typeface="Consolas"/>
                <a:ea typeface="Consolas"/>
                <a:cs typeface="Consolas"/>
                <a:sym typeface="Consolas"/>
              </a:rPr>
              <a:t>num1 = float(input('Enter first number: '))</a:t>
            </a:r>
            <a:endParaRPr>
              <a:solidFill>
                <a:srgbClr val="3A3F50"/>
              </a:solidFill>
              <a:latin typeface="Consolas"/>
              <a:ea typeface="Consolas"/>
              <a:cs typeface="Consolas"/>
              <a:sym typeface="Consolas"/>
            </a:endParaRPr>
          </a:p>
          <a:p>
            <a:pPr indent="0" lvl="0" marL="0" rtl="0" algn="l">
              <a:spcBef>
                <a:spcPts val="0"/>
              </a:spcBef>
              <a:spcAft>
                <a:spcPts val="0"/>
              </a:spcAft>
              <a:buSzPts val="1400"/>
              <a:buNone/>
            </a:pPr>
            <a:r>
              <a:rPr lang="tr-TR">
                <a:solidFill>
                  <a:srgbClr val="3A3F50"/>
                </a:solidFill>
                <a:latin typeface="Consolas"/>
                <a:ea typeface="Consolas"/>
                <a:cs typeface="Consolas"/>
                <a:sym typeface="Consolas"/>
              </a:rPr>
              <a:t>num2 = float(input('Enter second number: '))</a:t>
            </a:r>
            <a:endParaRPr>
              <a:solidFill>
                <a:srgbClr val="3A3F50"/>
              </a:solidFill>
              <a:latin typeface="Consolas"/>
              <a:ea typeface="Consolas"/>
              <a:cs typeface="Consolas"/>
              <a:sym typeface="Consolas"/>
            </a:endParaRPr>
          </a:p>
          <a:p>
            <a:pPr indent="0" lvl="0" marL="0" rtl="0" algn="l">
              <a:spcBef>
                <a:spcPts val="0"/>
              </a:spcBef>
              <a:spcAft>
                <a:spcPts val="0"/>
              </a:spcAft>
              <a:buSzPts val="1400"/>
              <a:buNone/>
            </a:pPr>
            <a:r>
              <a:t/>
            </a:r>
            <a:endParaRPr>
              <a:solidFill>
                <a:srgbClr val="3A3F50"/>
              </a:solidFill>
              <a:latin typeface="Consolas"/>
              <a:ea typeface="Consolas"/>
              <a:cs typeface="Consolas"/>
              <a:sym typeface="Consolas"/>
            </a:endParaRPr>
          </a:p>
          <a:p>
            <a:pPr indent="0" lvl="0" marL="0" rtl="0" algn="l">
              <a:spcBef>
                <a:spcPts val="0"/>
              </a:spcBef>
              <a:spcAft>
                <a:spcPts val="0"/>
              </a:spcAft>
              <a:buSzPts val="1400"/>
              <a:buNone/>
            </a:pPr>
            <a:r>
              <a:rPr lang="tr-TR">
                <a:solidFill>
                  <a:srgbClr val="3A3F50"/>
                </a:solidFill>
                <a:latin typeface="Consolas"/>
                <a:ea typeface="Consolas"/>
                <a:cs typeface="Consolas"/>
                <a:sym typeface="Consolas"/>
              </a:rPr>
              <a:t>if (num1 &gt; num2):</a:t>
            </a:r>
            <a:endParaRPr>
              <a:solidFill>
                <a:srgbClr val="3A3F50"/>
              </a:solidFill>
              <a:latin typeface="Consolas"/>
              <a:ea typeface="Consolas"/>
              <a:cs typeface="Consolas"/>
              <a:sym typeface="Consolas"/>
            </a:endParaRPr>
          </a:p>
          <a:p>
            <a:pPr indent="0" lvl="0" marL="0" rtl="0" algn="l">
              <a:spcBef>
                <a:spcPts val="0"/>
              </a:spcBef>
              <a:spcAft>
                <a:spcPts val="0"/>
              </a:spcAft>
              <a:buSzPts val="1400"/>
              <a:buNone/>
            </a:pPr>
            <a:r>
              <a:rPr lang="tr-TR">
                <a:solidFill>
                  <a:srgbClr val="3A3F50"/>
                </a:solidFill>
                <a:latin typeface="Consolas"/>
                <a:ea typeface="Consolas"/>
                <a:cs typeface="Consolas"/>
                <a:sym typeface="Consolas"/>
              </a:rPr>
              <a:t>	print('The large number is', num1)</a:t>
            </a:r>
            <a:endParaRPr>
              <a:solidFill>
                <a:srgbClr val="3A3F50"/>
              </a:solidFill>
              <a:latin typeface="Consolas"/>
              <a:ea typeface="Consolas"/>
              <a:cs typeface="Consolas"/>
              <a:sym typeface="Consolas"/>
            </a:endParaRPr>
          </a:p>
          <a:p>
            <a:pPr indent="0" lvl="0" marL="0" rtl="0" algn="l">
              <a:spcBef>
                <a:spcPts val="0"/>
              </a:spcBef>
              <a:spcAft>
                <a:spcPts val="0"/>
              </a:spcAft>
              <a:buSzPts val="1400"/>
              <a:buNone/>
            </a:pPr>
            <a:r>
              <a:rPr lang="tr-TR">
                <a:solidFill>
                  <a:srgbClr val="3A3F50"/>
                </a:solidFill>
                <a:latin typeface="Consolas"/>
                <a:ea typeface="Consolas"/>
                <a:cs typeface="Consolas"/>
                <a:sym typeface="Consolas"/>
              </a:rPr>
              <a:t>else:</a:t>
            </a:r>
            <a:endParaRPr>
              <a:solidFill>
                <a:srgbClr val="3A3F50"/>
              </a:solidFill>
              <a:latin typeface="Consolas"/>
              <a:ea typeface="Consolas"/>
              <a:cs typeface="Consolas"/>
              <a:sym typeface="Consolas"/>
            </a:endParaRPr>
          </a:p>
          <a:p>
            <a:pPr indent="0" lvl="0" marL="0" rtl="0" algn="l">
              <a:spcBef>
                <a:spcPts val="0"/>
              </a:spcBef>
              <a:spcAft>
                <a:spcPts val="0"/>
              </a:spcAft>
              <a:buSzPts val="1400"/>
              <a:buNone/>
            </a:pPr>
            <a:r>
              <a:rPr lang="tr-TR">
                <a:solidFill>
                  <a:srgbClr val="3A3F50"/>
                </a:solidFill>
                <a:latin typeface="Consolas"/>
                <a:ea typeface="Consolas"/>
                <a:cs typeface="Consolas"/>
                <a:sym typeface="Consolas"/>
              </a:rPr>
              <a:t>	print('The large number is', num2)</a:t>
            </a:r>
            <a:endParaRPr>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a:solidFill>
                <a:schemeClr val="dk1"/>
              </a:solidFill>
              <a:latin typeface="Consolas"/>
              <a:ea typeface="Consolas"/>
              <a:cs typeface="Consolas"/>
              <a:sym typeface="Consola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7f87dcda5e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 name="Google Shape;871;g7f87dcda5e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7f87dcda5e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g7f87dcda5e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 according to the task i do not take a value from the user. actually, we cannot take boolean value </a:t>
            </a:r>
            <a:r>
              <a:rPr lang="tr-TR" sz="1400"/>
              <a:t>using</a:t>
            </a:r>
            <a:r>
              <a:rPr lang="tr-TR" sz="1400"/>
              <a:t> input function. so. we define a variable and it can take either true or false. in this case we assigned it false…</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bool_value = False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if bool_value: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print('Yes')</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else: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print('No')</a:t>
            </a:r>
            <a:endParaRPr sz="1400">
              <a:latin typeface="Consolas"/>
              <a:ea typeface="Consolas"/>
              <a:cs typeface="Consolas"/>
              <a:sym typeface="Consola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7ce3447176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g7ce3447176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yes we are going through step by step. now it is time to learn a little bit more complicated structure of if statements. i hope that you are already familiar with it, aren’t you? well then. let’s see your pre-class knowledge.</a:t>
            </a:r>
            <a:endParaRPr sz="14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7cddc75413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 name="Google Shape;894;g7cddc75413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0000"/>
              </a:lnSpc>
              <a:spcBef>
                <a:spcPts val="600"/>
              </a:spcBef>
              <a:spcAft>
                <a:spcPts val="0"/>
              </a:spcAft>
              <a:buNone/>
            </a:pPr>
            <a:r>
              <a:rPr lang="tr-TR" sz="1400">
                <a:solidFill>
                  <a:srgbClr val="434343"/>
                </a:solidFill>
              </a:rPr>
              <a:t>The </a:t>
            </a:r>
            <a:r>
              <a:rPr lang="tr-TR" sz="1400">
                <a:solidFill>
                  <a:srgbClr val="434343"/>
                </a:solidFill>
                <a:highlight>
                  <a:srgbClr val="EFEFEF"/>
                </a:highlight>
              </a:rPr>
              <a:t>elif</a:t>
            </a:r>
            <a:r>
              <a:rPr lang="tr-TR" sz="1400">
                <a:solidFill>
                  <a:srgbClr val="434343"/>
                </a:solidFill>
              </a:rPr>
              <a:t> statement is used when it requires to specify several conditions in our program.</a:t>
            </a:r>
            <a:endParaRPr sz="1400">
              <a:solidFill>
                <a:srgbClr val="434343"/>
              </a:solidFill>
            </a:endParaRPr>
          </a:p>
          <a:p>
            <a:pPr indent="0" lvl="0" marL="0" rtl="0" algn="just">
              <a:lnSpc>
                <a:spcPct val="110000"/>
              </a:lnSpc>
              <a:spcBef>
                <a:spcPts val="600"/>
              </a:spcBef>
              <a:spcAft>
                <a:spcPts val="0"/>
              </a:spcAft>
              <a:buNone/>
            </a:pPr>
            <a:r>
              <a:rPr lang="tr-TR" sz="1400">
                <a:solidFill>
                  <a:srgbClr val="434343"/>
                </a:solidFill>
              </a:rPr>
              <a:t>In Python you can deﬁne a series of conditionals as follows.</a:t>
            </a:r>
            <a:endParaRPr sz="1400"/>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6e6ea14685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g6e6ea14685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this is the structure of if elif else statement. …. as you see on the screen, </a:t>
            </a:r>
            <a:r>
              <a:rPr lang="tr-TR" sz="1400">
                <a:solidFill>
                  <a:schemeClr val="dk1"/>
                </a:solidFill>
              </a:rPr>
              <a:t>you can use as many elifs as you want to use. it is not limited to only one. you can use more than one, depending on your needs. the python starts ro read the codes from top to end line by line. so first it checks if </a:t>
            </a:r>
            <a:r>
              <a:rPr lang="tr-TR" sz="1400">
                <a:solidFill>
                  <a:schemeClr val="dk1"/>
                </a:solidFill>
              </a:rPr>
              <a:t>statement</a:t>
            </a:r>
            <a:r>
              <a:rPr lang="tr-TR" sz="1400">
                <a:solidFill>
                  <a:schemeClr val="dk1"/>
                </a:solidFill>
              </a:rPr>
              <a:t> and if the condition is true then execute body one. if the condition one is false then it checks the first elif statement. the condition two is true then it will execute the body two if not it goes to the next line. if there are other elifs then it checks all of them until else statement. if all condition syntaxes above the else </a:t>
            </a:r>
            <a:r>
              <a:rPr lang="tr-TR" sz="1400">
                <a:solidFill>
                  <a:schemeClr val="dk1"/>
                </a:solidFill>
              </a:rPr>
              <a:t>statement</a:t>
            </a:r>
            <a:r>
              <a:rPr lang="tr-TR" sz="1400">
                <a:solidFill>
                  <a:schemeClr val="dk1"/>
                </a:solidFill>
              </a:rPr>
              <a:t> do not meet the condition then there is only one option left. else statement. so it </a:t>
            </a:r>
            <a:r>
              <a:rPr lang="tr-TR" sz="1400">
                <a:solidFill>
                  <a:schemeClr val="dk1"/>
                </a:solidFill>
              </a:rPr>
              <a:t>executes</a:t>
            </a:r>
            <a:r>
              <a:rPr lang="tr-TR" sz="1400">
                <a:solidFill>
                  <a:schemeClr val="dk1"/>
                </a:solidFill>
              </a:rPr>
              <a:t> else body. ok. if you want let’s dive into several examples for better understanding.</a:t>
            </a:r>
            <a:endParaRPr sz="14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6e6ea14685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1" name="Google Shape;911;g6e6ea14685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 i give you thirty seconds to complete it</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audience = 'baby'</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if audience == 'kid':</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print('it is free to go to cinema')</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elif audience == 'teen':</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print('discounted price!')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elif audience == 'adult':</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print('normal price')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else: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print('No such audience, stay at your home!')</a:t>
            </a:r>
            <a:endParaRPr sz="1400">
              <a:latin typeface="Consolas"/>
              <a:ea typeface="Consolas"/>
              <a:cs typeface="Consolas"/>
              <a:sym typeface="Consola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6e6ea14685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g6e6ea14685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if you want, let’s follow the execution process step by step. so that, we can understand better.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7c2f2de20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7c2f2de20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8157402cd8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g8157402cd8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audience = 'baby'</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if audience == 'kid':</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print('it is free to go to cinema')</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elif audience == 'teen':</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print('discounted price!')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elif audience == 'adult':</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print('normal price')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else: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print('No such audience, stay at your home!')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72ac21bca0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7" name="Google Shape;937;g72ac21bca0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ok. what we have here in our task. read it carefully...</a:t>
            </a:r>
            <a:endParaRPr sz="1400"/>
          </a:p>
          <a:p>
            <a:pPr indent="0" lvl="0" marL="0" rtl="0" algn="l">
              <a:lnSpc>
                <a:spcPct val="100000"/>
              </a:lnSpc>
              <a:spcBef>
                <a:spcPts val="0"/>
              </a:spcBef>
              <a:spcAft>
                <a:spcPts val="0"/>
              </a:spcAft>
              <a:buSzPts val="1400"/>
              <a:buNone/>
            </a:pPr>
            <a:r>
              <a:rPr lang="tr-TR" sz="1400"/>
              <a:t>...think simple, do not start your coding in complicated way..</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num1 = float(input('Enter first number: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num2 = float(input('Enter second number: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num3 = float(input('Enter third number: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if (num1 &gt;= num2) and (num1 &gt;=num3):</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largest = num1</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elif </a:t>
            </a:r>
            <a:r>
              <a:rPr lang="tr-TR" sz="1400">
                <a:solidFill>
                  <a:srgbClr val="3A3F50"/>
                </a:solidFill>
                <a:latin typeface="Consolas"/>
                <a:ea typeface="Consolas"/>
                <a:cs typeface="Consolas"/>
                <a:sym typeface="Consolas"/>
              </a:rPr>
              <a:t>(num2 &gt;= num1) and (num2 &gt;=num3):</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largest = num2</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else:</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largest = num3</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print('The largest number is', largest)</a:t>
            </a:r>
            <a:endParaRPr sz="1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72ac21bca0_0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g72ac21bca0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latin typeface="Consolas"/>
                <a:ea typeface="Consolas"/>
                <a:cs typeface="Consolas"/>
                <a:sym typeface="Consolas"/>
              </a:rPr>
              <a:t>num1 = float(input('Enter first number: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num2 = float(input('Enter second number: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num3 = float(input('Enter third number: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if (num1 &gt;= num2) and (num1 &gt;=num3):</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largest = num1</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elif </a:t>
            </a:r>
            <a:r>
              <a:rPr lang="tr-TR" sz="1400">
                <a:solidFill>
                  <a:schemeClr val="dk1"/>
                </a:solidFill>
                <a:latin typeface="Consolas"/>
                <a:ea typeface="Consolas"/>
                <a:cs typeface="Consolas"/>
                <a:sym typeface="Consolas"/>
              </a:rPr>
              <a:t>(num2 &gt;= num1) and (num2 &gt;=num3):</a:t>
            </a:r>
            <a:endParaRPr sz="1400">
              <a:solidFill>
                <a:schemeClr val="dk1"/>
              </a:solidFill>
              <a:latin typeface="Consolas"/>
              <a:ea typeface="Consolas"/>
              <a:cs typeface="Consolas"/>
              <a:sym typeface="Consolas"/>
            </a:endParaRPr>
          </a:p>
          <a:p>
            <a:pPr indent="0" lvl="0" marL="0" rtl="0" algn="l">
              <a:spcBef>
                <a:spcPts val="0"/>
              </a:spcBef>
              <a:spcAft>
                <a:spcPts val="0"/>
              </a:spcAft>
              <a:buSzPts val="1400"/>
              <a:buNone/>
            </a:pPr>
            <a:r>
              <a:rPr lang="tr-TR" sz="1400">
                <a:solidFill>
                  <a:schemeClr val="dk1"/>
                </a:solidFill>
                <a:latin typeface="Consolas"/>
                <a:ea typeface="Consolas"/>
                <a:cs typeface="Consolas"/>
                <a:sym typeface="Consolas"/>
              </a:rPr>
              <a:t>	largest = num2</a:t>
            </a:r>
            <a:endParaRPr sz="1400">
              <a:solidFill>
                <a:schemeClr val="dk1"/>
              </a:solidFill>
              <a:latin typeface="Consolas"/>
              <a:ea typeface="Consolas"/>
              <a:cs typeface="Consolas"/>
              <a:sym typeface="Consolas"/>
            </a:endParaRPr>
          </a:p>
          <a:p>
            <a:pPr indent="0" lvl="0" marL="0" rtl="0" algn="l">
              <a:spcBef>
                <a:spcPts val="0"/>
              </a:spcBef>
              <a:spcAft>
                <a:spcPts val="0"/>
              </a:spcAft>
              <a:buSzPts val="1400"/>
              <a:buNone/>
            </a:pPr>
            <a:r>
              <a:rPr lang="tr-TR" sz="1400">
                <a:solidFill>
                  <a:schemeClr val="dk1"/>
                </a:solidFill>
                <a:latin typeface="Consolas"/>
                <a:ea typeface="Consolas"/>
                <a:cs typeface="Consolas"/>
                <a:sym typeface="Consolas"/>
              </a:rPr>
              <a:t>else:</a:t>
            </a:r>
            <a:endParaRPr sz="1400">
              <a:solidFill>
                <a:schemeClr val="dk1"/>
              </a:solidFill>
              <a:latin typeface="Consolas"/>
              <a:ea typeface="Consolas"/>
              <a:cs typeface="Consolas"/>
              <a:sym typeface="Consolas"/>
            </a:endParaRPr>
          </a:p>
          <a:p>
            <a:pPr indent="0" lvl="0" marL="0" rtl="0" algn="l">
              <a:spcBef>
                <a:spcPts val="0"/>
              </a:spcBef>
              <a:spcAft>
                <a:spcPts val="0"/>
              </a:spcAft>
              <a:buSzPts val="1400"/>
              <a:buNone/>
            </a:pPr>
            <a:r>
              <a:rPr lang="tr-TR" sz="1400">
                <a:solidFill>
                  <a:schemeClr val="dk1"/>
                </a:solidFill>
                <a:latin typeface="Consolas"/>
                <a:ea typeface="Consolas"/>
                <a:cs typeface="Consolas"/>
                <a:sym typeface="Consolas"/>
              </a:rPr>
              <a:t>	largest = num3</a:t>
            </a:r>
            <a:endParaRPr sz="1400">
              <a:solidFill>
                <a:schemeClr val="dk1"/>
              </a:solidFill>
              <a:latin typeface="Consolas"/>
              <a:ea typeface="Consolas"/>
              <a:cs typeface="Consolas"/>
              <a:sym typeface="Consolas"/>
            </a:endParaRPr>
          </a:p>
          <a:p>
            <a:pPr indent="0" lvl="0" marL="0" rtl="0" algn="l">
              <a:spcBef>
                <a:spcPts val="0"/>
              </a:spcBef>
              <a:spcAft>
                <a:spcPts val="0"/>
              </a:spcAft>
              <a:buSzPts val="1400"/>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print('The largest number is', largest)</a:t>
            </a:r>
            <a:endParaRPr sz="1400">
              <a:solidFill>
                <a:schemeClr val="dk1"/>
              </a:solidFill>
              <a:latin typeface="Consolas"/>
              <a:ea typeface="Consolas"/>
              <a:cs typeface="Consolas"/>
              <a:sym typeface="Consola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72ac21bca0_0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3" name="Google Shape;953;g72ac21bca0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solidFill>
                  <a:schemeClr val="dk1"/>
                </a:solidFill>
                <a:latin typeface="Consolas"/>
                <a:ea typeface="Consolas"/>
                <a:cs typeface="Consolas"/>
                <a:sym typeface="Consolas"/>
              </a:rPr>
              <a:t>num = float(input('Enter a number: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if num &gt; 0:</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print('Positive number')</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elif num == 0:</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print('Zero')</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else: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print('Negative number')</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72ac21bca0_0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1" name="Google Shape;961;g72ac21bca0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 why we compare the variable with zero. because the zero is our touchstone our threshold.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num = float(input('Enter a number: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if num &gt; 0:</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print('Positive number')</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elif num == 0:</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print('Zero')</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else: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print('Negative number')</a:t>
            </a:r>
            <a:endParaRPr sz="1400">
              <a:latin typeface="Consolas"/>
              <a:ea typeface="Consolas"/>
              <a:cs typeface="Consolas"/>
              <a:sym typeface="Consola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7ce3447176_0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g7ce3447176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yess. it is widely used in python. in some cases we need to establish a condition based on other condition. think of the traffic lights. if the light system is working then there can be nested conditions based on the availability of the lights. out of order or not. if it is working then if it red stop, if it is green pass, if it is yellow get ready. these are nested conditions. so. if the lights is out of order then do something. ok. let’s dive into several examples</a:t>
            </a:r>
            <a:endParaRPr sz="14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6de12ee596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5" name="Google Shape;975;g6de12ee596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rPr lang="tr-TR" sz="1400">
                <a:solidFill>
                  <a:srgbClr val="3A3F50"/>
                </a:solidFill>
                <a:latin typeface="Consolas"/>
                <a:ea typeface="Consolas"/>
                <a:cs typeface="Consolas"/>
                <a:sym typeface="Consolas"/>
              </a:rPr>
              <a:t>audience_group = 'kid', 'teen', 'adult'</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audience = 'teen'</a:t>
            </a:r>
            <a:endParaRPr sz="1400">
              <a:solidFill>
                <a:srgbClr val="3A3F50"/>
              </a:solidFill>
              <a:latin typeface="Consolas"/>
              <a:ea typeface="Consolas"/>
              <a:cs typeface="Consolas"/>
              <a:sym typeface="Consolas"/>
            </a:endParaRPr>
          </a:p>
          <a:p>
            <a:pPr indent="0" lvl="0" marL="0" rtl="0" algn="l">
              <a:spcBef>
                <a:spcPts val="0"/>
              </a:spcBef>
              <a:spcAft>
                <a:spcPts val="0"/>
              </a:spcAft>
              <a:buSzPts val="1400"/>
              <a:buNone/>
            </a:pPr>
            <a:r>
              <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if audience in audience_group:</a:t>
            </a:r>
            <a:endParaRPr sz="1400">
              <a:solidFill>
                <a:srgbClr val="3A3F50"/>
              </a:solidFill>
              <a:latin typeface="Consolas"/>
              <a:ea typeface="Consolas"/>
              <a:cs typeface="Consolas"/>
              <a:sym typeface="Consolas"/>
            </a:endParaRPr>
          </a:p>
          <a:p>
            <a:pPr indent="45720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if audience == 'kid':</a:t>
            </a:r>
            <a:endParaRPr sz="1400">
              <a:solidFill>
                <a:srgbClr val="3A3F50"/>
              </a:solidFill>
              <a:latin typeface="Consolas"/>
              <a:ea typeface="Consolas"/>
              <a:cs typeface="Consolas"/>
              <a:sym typeface="Consolas"/>
            </a:endParaRPr>
          </a:p>
          <a:p>
            <a:pPr indent="45720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print('it is free to go to cinema')</a:t>
            </a:r>
            <a:endParaRPr sz="1400">
              <a:solidFill>
                <a:srgbClr val="3A3F50"/>
              </a:solidFill>
              <a:latin typeface="Consolas"/>
              <a:ea typeface="Consolas"/>
              <a:cs typeface="Consolas"/>
              <a:sym typeface="Consolas"/>
            </a:endParaRPr>
          </a:p>
          <a:p>
            <a:pPr indent="45720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elif audience == 'teen':</a:t>
            </a:r>
            <a:endParaRPr sz="1400">
              <a:solidFill>
                <a:srgbClr val="3A3F50"/>
              </a:solidFill>
              <a:latin typeface="Consolas"/>
              <a:ea typeface="Consolas"/>
              <a:cs typeface="Consolas"/>
              <a:sym typeface="Consolas"/>
            </a:endParaRPr>
          </a:p>
          <a:p>
            <a:pPr indent="45720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print('discounted price!')</a:t>
            </a:r>
            <a:endParaRPr sz="1400">
              <a:solidFill>
                <a:srgbClr val="3A3F50"/>
              </a:solidFill>
              <a:latin typeface="Consolas"/>
              <a:ea typeface="Consolas"/>
              <a:cs typeface="Consolas"/>
              <a:sym typeface="Consolas"/>
            </a:endParaRPr>
          </a:p>
          <a:p>
            <a:pPr indent="45720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else: #audience == 'adult'</a:t>
            </a:r>
            <a:endParaRPr sz="1400">
              <a:solidFill>
                <a:srgbClr val="3A3F50"/>
              </a:solidFill>
              <a:latin typeface="Consolas"/>
              <a:ea typeface="Consolas"/>
              <a:cs typeface="Consolas"/>
              <a:sym typeface="Consolas"/>
            </a:endParaRPr>
          </a:p>
          <a:p>
            <a:pPr indent="45720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print('normal price')</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else:</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print('No such audience, stay at your home!')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8157402cd8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3" name="Google Shape;983;g8157402cd8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audience_group = 'kid', 'teen', 'adult'</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audience = 'teen'</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if audience in audience_group:</a:t>
            </a:r>
            <a:endParaRPr sz="1400">
              <a:solidFill>
                <a:srgbClr val="3A3F50"/>
              </a:solidFill>
              <a:latin typeface="Consolas"/>
              <a:ea typeface="Consolas"/>
              <a:cs typeface="Consolas"/>
              <a:sym typeface="Consolas"/>
            </a:endParaRPr>
          </a:p>
          <a:p>
            <a:pPr indent="45720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if audience == 'kid':</a:t>
            </a:r>
            <a:endParaRPr sz="1400">
              <a:solidFill>
                <a:srgbClr val="3A3F50"/>
              </a:solidFill>
              <a:latin typeface="Consolas"/>
              <a:ea typeface="Consolas"/>
              <a:cs typeface="Consolas"/>
              <a:sym typeface="Consolas"/>
            </a:endParaRPr>
          </a:p>
          <a:p>
            <a:pPr indent="45720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print('it is free to go to cinema')</a:t>
            </a:r>
            <a:endParaRPr sz="1400">
              <a:solidFill>
                <a:srgbClr val="3A3F50"/>
              </a:solidFill>
              <a:latin typeface="Consolas"/>
              <a:ea typeface="Consolas"/>
              <a:cs typeface="Consolas"/>
              <a:sym typeface="Consolas"/>
            </a:endParaRPr>
          </a:p>
          <a:p>
            <a:pPr indent="45720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elif audience == 'teen':</a:t>
            </a:r>
            <a:endParaRPr sz="1400">
              <a:solidFill>
                <a:srgbClr val="3A3F50"/>
              </a:solidFill>
              <a:latin typeface="Consolas"/>
              <a:ea typeface="Consolas"/>
              <a:cs typeface="Consolas"/>
              <a:sym typeface="Consolas"/>
            </a:endParaRPr>
          </a:p>
          <a:p>
            <a:pPr indent="45720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print('discounted price!')</a:t>
            </a:r>
            <a:endParaRPr sz="1400">
              <a:solidFill>
                <a:srgbClr val="3A3F50"/>
              </a:solidFill>
              <a:latin typeface="Consolas"/>
              <a:ea typeface="Consolas"/>
              <a:cs typeface="Consolas"/>
              <a:sym typeface="Consolas"/>
            </a:endParaRPr>
          </a:p>
          <a:p>
            <a:pPr indent="45720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else: #audience == 'adult'</a:t>
            </a:r>
            <a:endParaRPr sz="1400">
              <a:solidFill>
                <a:srgbClr val="3A3F50"/>
              </a:solidFill>
              <a:latin typeface="Consolas"/>
              <a:ea typeface="Consolas"/>
              <a:cs typeface="Consolas"/>
              <a:sym typeface="Consolas"/>
            </a:endParaRPr>
          </a:p>
          <a:p>
            <a:pPr indent="45720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print('normal price')</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else:</a:t>
            </a:r>
            <a:endParaRPr sz="1400">
              <a:solidFill>
                <a:srgbClr val="3A3F50"/>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rgbClr val="3A3F50"/>
                </a:solidFill>
                <a:latin typeface="Consolas"/>
                <a:ea typeface="Consolas"/>
                <a:cs typeface="Consolas"/>
                <a:sym typeface="Consolas"/>
              </a:rPr>
              <a:t>	print('No such audience, stay at your home!')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6e6ea14685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2" name="Google Shape;992;g6e6ea14685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score = int(input('Enter your score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if score &gt;=90:</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if score &gt;=95:</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Score_letter='A+'</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else: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Score_letter='A'</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elif score &gt;=80:</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if score &gt;=85:</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Score_letter = 'B+'</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else: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Score_letter = 'B'</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else: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Score_letter = 'below B'</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print('Your degree: %s' % Score_letter)</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7f87dcda5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0" name="Google Shape;1000;g7f87dcda5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latin typeface="Consolas"/>
                <a:ea typeface="Consolas"/>
                <a:cs typeface="Consolas"/>
                <a:sym typeface="Consolas"/>
              </a:rPr>
              <a:t>score = int(input('Enter your score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if score &gt;=90:</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if score &gt;=95:</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Score_letter='A+'</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else: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Score_letter='A'</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elif score &gt;=80:</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if score &gt;=85:</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Score_letter = 'B+'</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else: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Score_letter = 'B'</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else: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Score_letter = 'below B'</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print(f’Your degree: {Score_letter}’)</a:t>
            </a:r>
            <a:endParaRPr sz="1400">
              <a:latin typeface="Consolas"/>
              <a:ea typeface="Consolas"/>
              <a:cs typeface="Consolas"/>
              <a:sym typeface="Consola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8157402cd8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8157402cd8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just">
              <a:lnSpc>
                <a:spcPct val="110000"/>
              </a:lnSpc>
              <a:spcBef>
                <a:spcPts val="600"/>
              </a:spcBef>
              <a:spcAft>
                <a:spcPts val="0"/>
              </a:spcAft>
              <a:buClr>
                <a:srgbClr val="741B47"/>
              </a:buClr>
              <a:buSzPts val="1400"/>
              <a:buFont typeface="Arial"/>
              <a:buChar char="▸"/>
            </a:pPr>
            <a:r>
              <a:rPr lang="tr-TR" sz="1400">
                <a:solidFill>
                  <a:srgbClr val="434343"/>
                </a:solidFill>
              </a:rPr>
              <a:t>the basic if statement that we use in python is shown on the screen. as you can see we have keyword if and space and condition and colon then body comes with 4 space indentation. keep in mind that colon and indentation are important and in general people forgets to use it in a correct way. so use this syntax in a correct way that shown on the screen.</a:t>
            </a:r>
            <a:endParaRPr sz="1400">
              <a:solidFill>
                <a:srgbClr val="434343"/>
              </a:solidFill>
            </a:endParaRPr>
          </a:p>
          <a:p>
            <a:pPr indent="-317500" lvl="0" marL="457200" rtl="0" algn="just">
              <a:lnSpc>
                <a:spcPct val="110000"/>
              </a:lnSpc>
              <a:spcBef>
                <a:spcPts val="600"/>
              </a:spcBef>
              <a:spcAft>
                <a:spcPts val="0"/>
              </a:spcAft>
              <a:buClr>
                <a:srgbClr val="741B47"/>
              </a:buClr>
              <a:buSzPts val="1400"/>
              <a:buFont typeface="Arial"/>
              <a:buChar char="▸"/>
            </a:pPr>
            <a:r>
              <a:rPr lang="tr-TR" sz="1400">
                <a:solidFill>
                  <a:srgbClr val="434343"/>
                </a:solidFill>
              </a:rPr>
              <a:t>In some cases, your program needs to execute some part of the code only if a specific condition is true. </a:t>
            </a:r>
            <a:endParaRPr sz="1400">
              <a:solidFill>
                <a:srgbClr val="434343"/>
              </a:solidFill>
            </a:endParaRPr>
          </a:p>
          <a:p>
            <a:pPr indent="-317500" lvl="0" marL="457200" rtl="0" algn="just">
              <a:lnSpc>
                <a:spcPct val="110000"/>
              </a:lnSpc>
              <a:spcBef>
                <a:spcPts val="600"/>
              </a:spcBef>
              <a:spcAft>
                <a:spcPts val="0"/>
              </a:spcAft>
              <a:buClr>
                <a:srgbClr val="741B47"/>
              </a:buClr>
              <a:buSzPts val="1400"/>
              <a:buFont typeface="Montserrat Light"/>
              <a:buChar char="▸"/>
            </a:pPr>
            <a:r>
              <a:rPr lang="tr-TR" sz="1400">
                <a:solidFill>
                  <a:srgbClr val="434343"/>
                </a:solidFill>
              </a:rPr>
              <a:t>The </a:t>
            </a:r>
            <a:r>
              <a:rPr lang="tr-TR" sz="1400">
                <a:solidFill>
                  <a:srgbClr val="434343"/>
                </a:solidFill>
                <a:highlight>
                  <a:srgbClr val="EFEFEF"/>
                </a:highlight>
              </a:rPr>
              <a:t>if</a:t>
            </a:r>
            <a:r>
              <a:rPr lang="tr-TR" sz="1400">
                <a:solidFill>
                  <a:srgbClr val="434343"/>
                </a:solidFill>
              </a:rPr>
              <a:t> statements check the condition. The condition is always a Boolean expression, that is, its value equals either </a:t>
            </a:r>
            <a:r>
              <a:rPr lang="tr-TR" sz="1400">
                <a:solidFill>
                  <a:srgbClr val="6AA84F"/>
                </a:solidFill>
                <a:highlight>
                  <a:srgbClr val="EFEFEF"/>
                </a:highlight>
              </a:rPr>
              <a:t>True</a:t>
            </a:r>
            <a:r>
              <a:rPr lang="tr-TR" sz="1400">
                <a:solidFill>
                  <a:srgbClr val="434343"/>
                </a:solidFill>
              </a:rPr>
              <a:t> or </a:t>
            </a:r>
            <a:r>
              <a:rPr lang="tr-TR" sz="1400">
                <a:solidFill>
                  <a:srgbClr val="6AA84F"/>
                </a:solidFill>
                <a:highlight>
                  <a:srgbClr val="EFEFEF"/>
                </a:highlight>
              </a:rPr>
              <a:t>False</a:t>
            </a:r>
            <a:r>
              <a:rPr lang="tr-TR" sz="1400">
                <a:solidFill>
                  <a:srgbClr val="434343"/>
                </a:solidFill>
              </a:rPr>
              <a:t>.</a:t>
            </a:r>
            <a:endParaRPr sz="1400">
              <a:solidFill>
                <a:srgbClr val="434343"/>
              </a:solidFill>
            </a:endParaRPr>
          </a:p>
          <a:p>
            <a:pPr indent="-317500" lvl="0" marL="457200" rtl="0" algn="just">
              <a:lnSpc>
                <a:spcPct val="110000"/>
              </a:lnSpc>
              <a:spcBef>
                <a:spcPts val="600"/>
              </a:spcBef>
              <a:spcAft>
                <a:spcPts val="0"/>
              </a:spcAft>
              <a:buClr>
                <a:srgbClr val="741B47"/>
              </a:buClr>
              <a:buSzPts val="1400"/>
              <a:buFont typeface="Montserrat Light"/>
              <a:buChar char="▸"/>
            </a:pPr>
            <a:r>
              <a:rPr lang="tr-TR" sz="1400">
                <a:solidFill>
                  <a:srgbClr val="434343"/>
                </a:solidFill>
              </a:rPr>
              <a:t>If it evaluates to </a:t>
            </a:r>
            <a:r>
              <a:rPr lang="tr-TR" sz="1400">
                <a:solidFill>
                  <a:srgbClr val="6AA84F"/>
                </a:solidFill>
                <a:highlight>
                  <a:srgbClr val="EFEFEF"/>
                </a:highlight>
              </a:rPr>
              <a:t>True</a:t>
            </a:r>
            <a:r>
              <a:rPr lang="tr-TR" sz="1400">
                <a:solidFill>
                  <a:srgbClr val="434343"/>
                </a:solidFill>
              </a:rPr>
              <a:t>, it executes the body of the </a:t>
            </a:r>
            <a:r>
              <a:rPr lang="tr-TR" sz="1400">
                <a:solidFill>
                  <a:srgbClr val="434343"/>
                </a:solidFill>
                <a:highlight>
                  <a:srgbClr val="EFEFEF"/>
                </a:highlight>
              </a:rPr>
              <a:t>if</a:t>
            </a:r>
            <a:r>
              <a:rPr lang="tr-TR" sz="1400">
                <a:solidFill>
                  <a:srgbClr val="434343"/>
                </a:solidFill>
              </a:rPr>
              <a:t> statement. If it evaluates to </a:t>
            </a:r>
            <a:r>
              <a:rPr lang="tr-TR" sz="1400">
                <a:solidFill>
                  <a:srgbClr val="6AA84F"/>
                </a:solidFill>
                <a:highlight>
                  <a:srgbClr val="EFEFEF"/>
                </a:highlight>
              </a:rPr>
              <a:t>False</a:t>
            </a:r>
            <a:r>
              <a:rPr lang="tr-TR" sz="1400">
                <a:solidFill>
                  <a:srgbClr val="434343"/>
                </a:solidFill>
              </a:rPr>
              <a:t>, it skips the body and jump to the next line. This logic works like the English language. clear? let’s consolidate our knowledge throughout several examples as we do usually.</a:t>
            </a:r>
            <a:endParaRPr sz="1400">
              <a:solidFill>
                <a:srgbClr val="434343"/>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6e6ea14685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6e6ea1468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latin typeface="Consolas"/>
                <a:ea typeface="Consolas"/>
                <a:cs typeface="Consolas"/>
                <a:sym typeface="Consolas"/>
              </a:rPr>
              <a:t>if True: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print('it is true')</a:t>
            </a:r>
            <a:endParaRPr sz="1400">
              <a:latin typeface="Consolas"/>
              <a:ea typeface="Consolas"/>
              <a:cs typeface="Consolas"/>
              <a:sym typeface="Consola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8157402cd8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8157402cd8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you know what?  do you like hamburgers? how about we cook a hamburger. ok. let’s cook a hamburger all together.</a:t>
            </a:r>
            <a:endParaRPr sz="1400"/>
          </a:p>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if True:</a:t>
            </a:r>
            <a:endParaRPr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rPr lang="tr-TR" sz="1400">
                <a:solidFill>
                  <a:schemeClr val="dk1"/>
                </a:solidFill>
                <a:latin typeface="Consolas"/>
                <a:ea typeface="Consolas"/>
                <a:cs typeface="Consolas"/>
                <a:sym typeface="Consolas"/>
              </a:rPr>
              <a:t>	print('it is true')</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72ac21bca0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72ac21bca0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Let's see if we can be successful. by the way i love to eat hamburgers. who doesn’t, right? anyway. let’s start. read the task carefully…</a:t>
            </a:r>
            <a:endParaRPr sz="1400"/>
          </a:p>
          <a:p>
            <a:pPr indent="0" lvl="0" marL="0" rtl="0" algn="l">
              <a:lnSpc>
                <a:spcPct val="100000"/>
              </a:lnSpc>
              <a:spcBef>
                <a:spcPts val="0"/>
              </a:spcBef>
              <a:spcAft>
                <a:spcPts val="0"/>
              </a:spcAft>
              <a:buSzPts val="1400"/>
              <a:buNone/>
            </a:pPr>
            <a:r>
              <a:rPr lang="tr-TR" sz="1400"/>
              <a:t>what you need to do in this task is that : you need to set conditional statement which displays a message “bonapeti” if we meet all the requirements. if do not meet requirements then do nothing. then what are our requirements : meat, bread, greens and store.</a:t>
            </a:r>
            <a:endParaRPr sz="1400"/>
          </a:p>
          <a:p>
            <a:pPr indent="0" lvl="0" marL="0" rtl="0" algn="l">
              <a:lnSpc>
                <a:spcPct val="100000"/>
              </a:lnSpc>
              <a:spcBef>
                <a:spcPts val="0"/>
              </a:spcBef>
              <a:spcAft>
                <a:spcPts val="0"/>
              </a:spcAft>
              <a:buSzPts val="1400"/>
              <a:buNone/>
            </a:pPr>
            <a:r>
              <a:rPr lang="tr-TR" sz="1400"/>
              <a:t>think of all these requirements as variables. and all these variables can accept only boolean values, True or False. it is up to you what you will assign to these variable. the only thing that you should do is that the value can only be True or False.</a:t>
            </a:r>
            <a:endParaRPr sz="1400"/>
          </a:p>
          <a:p>
            <a:pPr indent="0" lvl="0" marL="0" rtl="0" algn="l">
              <a:lnSpc>
                <a:spcPct val="100000"/>
              </a:lnSpc>
              <a:spcBef>
                <a:spcPts val="0"/>
              </a:spcBef>
              <a:spcAft>
                <a:spcPts val="0"/>
              </a:spcAft>
              <a:buSzPts val="1400"/>
              <a:buNone/>
            </a:pPr>
            <a:r>
              <a:rPr lang="tr-TR" sz="1400"/>
              <a:t>and of course we should set the boolean logical syntax onto hamburger variable. we have a variable that represents condition named hamburger. if the hamburger will be True then print bonapeti, if the hamburger variable is False then the body will not be executed so does nothing</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72ac21bca0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72ac21bca0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...does it make sense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minced = True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bread = True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lettuce = False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pepper = True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grocer = True</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hamburger = (minced and grocer and bread) and (lettuce or pepper)</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if  hamburger:</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tr-TR" sz="1400">
                <a:latin typeface="Consolas"/>
                <a:ea typeface="Consolas"/>
                <a:cs typeface="Consolas"/>
                <a:sym typeface="Consolas"/>
              </a:rPr>
              <a:t>	print('Bon Appetit')</a:t>
            </a:r>
            <a:endParaRPr sz="1400">
              <a:latin typeface="Consolas"/>
              <a:ea typeface="Consolas"/>
              <a:cs typeface="Consolas"/>
              <a:sym typeface="Consola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2" name="Google Shape;12;p2"/>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17" name="Google Shape;17;p3"/>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0" name="Shape 20"/>
        <p:cNvGrpSpPr/>
        <p:nvPr/>
      </p:nvGrpSpPr>
      <p:grpSpPr>
        <a:xfrm>
          <a:off x="0" y="0"/>
          <a:ext cx="0" cy="0"/>
          <a:chOff x="0" y="0"/>
          <a:chExt cx="0" cy="0"/>
        </a:xfrm>
      </p:grpSpPr>
      <p:sp>
        <p:nvSpPr>
          <p:cNvPr id="21" name="Google Shape;21;p4"/>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22" name="Google Shape;22;p4"/>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23" name="Google Shape;23;p4"/>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6"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30" name="Google Shape;30;p5"/>
          <p:cNvSpPr txBox="1"/>
          <p:nvPr>
            <p:ph idx="1" type="body"/>
          </p:nvPr>
        </p:nvSpPr>
        <p:spPr>
          <a:xfrm>
            <a:off x="501500" y="1508650"/>
            <a:ext cx="6605700" cy="36033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a:lvl1pPr>
            <a:lvl2pPr indent="-342900" lvl="1" marL="914400" algn="l">
              <a:lnSpc>
                <a:spcPct val="110000"/>
              </a:lnSpc>
              <a:spcBef>
                <a:spcPts val="600"/>
              </a:spcBef>
              <a:spcAft>
                <a:spcPts val="0"/>
              </a:spcAft>
              <a:buClr>
                <a:srgbClr val="741B47"/>
              </a:buClr>
              <a:buSzPts val="1800"/>
              <a:buChar char="▹"/>
              <a:defRPr/>
            </a:lvl2pPr>
            <a:lvl3pPr indent="-342900" lvl="2" marL="1371600" algn="l">
              <a:lnSpc>
                <a:spcPct val="110000"/>
              </a:lnSpc>
              <a:spcBef>
                <a:spcPts val="600"/>
              </a:spcBef>
              <a:spcAft>
                <a:spcPts val="0"/>
              </a:spcAft>
              <a:buClr>
                <a:srgbClr val="741B47"/>
              </a:buClr>
              <a:buSzPts val="1800"/>
              <a:buChar char="▹"/>
              <a:defRPr/>
            </a:lvl3pPr>
            <a:lvl4pPr indent="-355600" lvl="3" marL="1828800" algn="l">
              <a:lnSpc>
                <a:spcPct val="110000"/>
              </a:lnSpc>
              <a:spcBef>
                <a:spcPts val="600"/>
              </a:spcBef>
              <a:spcAft>
                <a:spcPts val="0"/>
              </a:spcAft>
              <a:buClr>
                <a:srgbClr val="741B47"/>
              </a:buClr>
              <a:buSzPts val="2000"/>
              <a:buChar char="▹"/>
              <a:defRPr/>
            </a:lvl4pPr>
            <a:lvl5pPr indent="-355600" lvl="4" marL="2286000" algn="l">
              <a:lnSpc>
                <a:spcPct val="110000"/>
              </a:lnSpc>
              <a:spcBef>
                <a:spcPts val="600"/>
              </a:spcBef>
              <a:spcAft>
                <a:spcPts val="0"/>
              </a:spcAft>
              <a:buClr>
                <a:srgbClr val="741B47"/>
              </a:buClr>
              <a:buSzPts val="2000"/>
              <a:buChar char="▹"/>
              <a:defRPr/>
            </a:lvl5pPr>
            <a:lvl6pPr indent="-355600" lvl="5" marL="2743200" algn="l">
              <a:lnSpc>
                <a:spcPct val="110000"/>
              </a:lnSpc>
              <a:spcBef>
                <a:spcPts val="600"/>
              </a:spcBef>
              <a:spcAft>
                <a:spcPts val="0"/>
              </a:spcAft>
              <a:buClr>
                <a:srgbClr val="741B47"/>
              </a:buClr>
              <a:buSzPts val="2000"/>
              <a:buChar char="▹"/>
              <a:defRPr/>
            </a:lvl6pPr>
            <a:lvl7pPr indent="-355600" lvl="6" marL="3200400" algn="l">
              <a:lnSpc>
                <a:spcPct val="110000"/>
              </a:lnSpc>
              <a:spcBef>
                <a:spcPts val="600"/>
              </a:spcBef>
              <a:spcAft>
                <a:spcPts val="0"/>
              </a:spcAft>
              <a:buClr>
                <a:srgbClr val="741B47"/>
              </a:buClr>
              <a:buSzPts val="2000"/>
              <a:buChar char="▹"/>
              <a:defRPr/>
            </a:lvl7pPr>
            <a:lvl8pPr indent="-355600" lvl="7" marL="3657600" algn="l">
              <a:lnSpc>
                <a:spcPct val="110000"/>
              </a:lnSpc>
              <a:spcBef>
                <a:spcPts val="600"/>
              </a:spcBef>
              <a:spcAft>
                <a:spcPts val="0"/>
              </a:spcAft>
              <a:buClr>
                <a:srgbClr val="741B47"/>
              </a:buClr>
              <a:buSzPts val="2000"/>
              <a:buChar char="▹"/>
              <a:defRPr/>
            </a:lvl8pPr>
            <a:lvl9pPr indent="-355600" lvl="8" marL="4114800" algn="l">
              <a:lnSpc>
                <a:spcPct val="110000"/>
              </a:lnSpc>
              <a:spcBef>
                <a:spcPts val="600"/>
              </a:spcBef>
              <a:spcAft>
                <a:spcPts val="0"/>
              </a:spcAft>
              <a:buClr>
                <a:srgbClr val="741B47"/>
              </a:buClr>
              <a:buSzPts val="2000"/>
              <a:buChar char="▹"/>
              <a:defRPr/>
            </a:lvl9pPr>
          </a:lstStyle>
          <a:p/>
        </p:txBody>
      </p:sp>
      <p:sp>
        <p:nvSpPr>
          <p:cNvPr id="31" name="Google Shape;31;p5"/>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b="0" l="0" r="0" t="0"/>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4"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1A0CF"/>
              </a:solidFill>
              <a:latin typeface="Arial"/>
              <a:ea typeface="Arial"/>
              <a:cs typeface="Arial"/>
              <a:sym typeface="Arial"/>
            </a:endParaRPr>
          </a:p>
        </p:txBody>
      </p:sp>
      <p:sp>
        <p:nvSpPr>
          <p:cNvPr id="36" name="Google Shape;36;p6"/>
          <p:cNvSpPr txBox="1"/>
          <p:nvPr>
            <p:ph idx="1" type="body"/>
          </p:nvPr>
        </p:nvSpPr>
        <p:spPr>
          <a:xfrm>
            <a:off x="457200" y="1462350"/>
            <a:ext cx="4369500" cy="34416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sz="1800"/>
            </a:lvl1pPr>
            <a:lvl2pPr indent="-342900" lvl="1" marL="914400" algn="l">
              <a:lnSpc>
                <a:spcPct val="110000"/>
              </a:lnSpc>
              <a:spcBef>
                <a:spcPts val="600"/>
              </a:spcBef>
              <a:spcAft>
                <a:spcPts val="0"/>
              </a:spcAft>
              <a:buClr>
                <a:srgbClr val="741B47"/>
              </a:buClr>
              <a:buSzPts val="1800"/>
              <a:buChar char="▹"/>
              <a:defRPr sz="1800"/>
            </a:lvl2pPr>
            <a:lvl3pPr indent="-342900" lvl="2" marL="1371600" algn="l">
              <a:lnSpc>
                <a:spcPct val="110000"/>
              </a:lnSpc>
              <a:spcBef>
                <a:spcPts val="600"/>
              </a:spcBef>
              <a:spcAft>
                <a:spcPts val="0"/>
              </a:spcAft>
              <a:buClr>
                <a:srgbClr val="741B47"/>
              </a:buClr>
              <a:buSzPts val="1800"/>
              <a:buChar char="▹"/>
              <a:defRPr sz="1800"/>
            </a:lvl3pPr>
            <a:lvl4pPr indent="-342900" lvl="3" marL="1828800" algn="l">
              <a:lnSpc>
                <a:spcPct val="110000"/>
              </a:lnSpc>
              <a:spcBef>
                <a:spcPts val="600"/>
              </a:spcBef>
              <a:spcAft>
                <a:spcPts val="0"/>
              </a:spcAft>
              <a:buClr>
                <a:srgbClr val="741B47"/>
              </a:buClr>
              <a:buSzPts val="1800"/>
              <a:buChar char="▹"/>
              <a:defRPr sz="1800"/>
            </a:lvl4pPr>
            <a:lvl5pPr indent="-342900" lvl="4" marL="2286000" algn="l">
              <a:lnSpc>
                <a:spcPct val="110000"/>
              </a:lnSpc>
              <a:spcBef>
                <a:spcPts val="600"/>
              </a:spcBef>
              <a:spcAft>
                <a:spcPts val="0"/>
              </a:spcAft>
              <a:buClr>
                <a:srgbClr val="741B47"/>
              </a:buClr>
              <a:buSzPts val="1800"/>
              <a:buChar char="▹"/>
              <a:defRPr sz="1800"/>
            </a:lvl5pPr>
            <a:lvl6pPr indent="-342900" lvl="5" marL="2743200" algn="l">
              <a:lnSpc>
                <a:spcPct val="110000"/>
              </a:lnSpc>
              <a:spcBef>
                <a:spcPts val="600"/>
              </a:spcBef>
              <a:spcAft>
                <a:spcPts val="0"/>
              </a:spcAft>
              <a:buClr>
                <a:srgbClr val="741B47"/>
              </a:buClr>
              <a:buSzPts val="1800"/>
              <a:buChar char="▹"/>
              <a:defRPr sz="1800"/>
            </a:lvl6pPr>
            <a:lvl7pPr indent="-342900" lvl="6" marL="3200400" algn="l">
              <a:lnSpc>
                <a:spcPct val="110000"/>
              </a:lnSpc>
              <a:spcBef>
                <a:spcPts val="600"/>
              </a:spcBef>
              <a:spcAft>
                <a:spcPts val="0"/>
              </a:spcAft>
              <a:buClr>
                <a:srgbClr val="741B47"/>
              </a:buClr>
              <a:buSzPts val="1800"/>
              <a:buChar char="▹"/>
              <a:defRPr sz="1800"/>
            </a:lvl7pPr>
            <a:lvl8pPr indent="-342900" lvl="7" marL="3657600" algn="l">
              <a:lnSpc>
                <a:spcPct val="110000"/>
              </a:lnSpc>
              <a:spcBef>
                <a:spcPts val="600"/>
              </a:spcBef>
              <a:spcAft>
                <a:spcPts val="0"/>
              </a:spcAft>
              <a:buClr>
                <a:srgbClr val="741B47"/>
              </a:buClr>
              <a:buSzPts val="1800"/>
              <a:buChar char="▹"/>
              <a:defRPr sz="1800"/>
            </a:lvl8pPr>
            <a:lvl9pPr indent="-342900" lvl="8" marL="4114800" algn="l">
              <a:lnSpc>
                <a:spcPct val="110000"/>
              </a:lnSpc>
              <a:spcBef>
                <a:spcPts val="600"/>
              </a:spcBef>
              <a:spcAft>
                <a:spcPts val="0"/>
              </a:spcAft>
              <a:buClr>
                <a:srgbClr val="741B47"/>
              </a:buClr>
              <a:buSzPts val="1800"/>
              <a:buChar char="▹"/>
              <a:defRPr sz="1800"/>
            </a:lvl9pPr>
          </a:lstStyle>
          <a:p/>
        </p:txBody>
      </p:sp>
      <p:sp>
        <p:nvSpPr>
          <p:cNvPr id="37" name="Google Shape;37;p6"/>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pic>
        <p:nvPicPr>
          <p:cNvPr id="40" name="Google Shape;40;p6"/>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42"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44" name="Google Shape;44;p7"/>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1">
            <a:alphaModFix/>
          </a:blip>
          <a:srcRect b="0" l="0" r="0" t="0"/>
          <a:stretch/>
        </p:blipFill>
        <p:spPr>
          <a:xfrm>
            <a:off x="8766751" y="5990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hyperlink" Target="http://dontchangethislink.peardeckmagic.zone?eyJ0eXBlIjoiZ29vZ2xlLXNsaWRlcy1hZGRvbi1yZXNwb25zZS1mb290ZXIiLCJsYXN0RWRpdGVkQnkiOiIxMDk2ODQ0NTEwNzIyODAxNjA5NTkiLCJwcmVzZW50YXRpb25JZCI6IjFINmIwdlZyYS1xclA0WVJYMzFRNGRBWGV3ZHkxSTE3SkpDT3Z2VUlLQUZFIiwiY29udGVudElkIjoiY3VzdG9tLXJlc3BvbnNlLWZyZWVSZXNwb25zZS10ZXh0Iiwic2xpZGVJZCI6Imc3MmFjMjFiY2EwXzBfNjkiLCJjb250ZW50SW5zdGFuY2VJZCI6IjFINmIwdlZyYS1xclA0WVJYMzFRNGRBWGV3ZHkxSTE3SkpDT3Z2VUlLQUZFLzU4NjczMTI0LWRiMGYtNGUyMi04ZmM5LTExMWY0NDM1NmYzOCJ9pearId=magic-pear-metadata-identifi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hyperlink" Target="http://dontchangethislink.peardeckmagic.zone?eyJ0eXBlIjoiZ29vZ2xlLXNsaWRlcy1hZGRvbi1yZXNwb25zZS1mb290ZXIiLCJsYXN0RWRpdGVkQnkiOiIxMDk2ODQ0NTEwNzIyODAxNjA5NTkiLCJwcmVzZW50YXRpb25JZCI6IjFINmIwdlZyYS1xclA0WVJYMzFRNGRBWGV3ZHkxSTE3SkpDT3Z2VUlLQUZFIiwiY29udGVudElkIjoiY3VzdG9tLXJlc3BvbnNlLWZyZWVSZXNwb25zZS10ZXh0Iiwic2xpZGVJZCI6Imc4MTU3NDAyY2Q4XzBfNTgiLCJjb250ZW50SW5zdGFuY2VJZCI6IjFINmIwdlZyYS1xclA0WVJYMzFRNGRBWGV3ZHkxSTE3SkpDT3Z2VUlLQUZFLzhjMGU3OTA4LTM2N2UtNGUwMy04NWJjLWFkN2JhYTMzYTM2MyJ9pearId=magic-pear-metadata-identifi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hyperlink" Target="http://dontchangethislink.peardeckmagic.zone?eyJ0eXBlIjoiZ29vZ2xlLXNsaWRlcy1hZGRvbi1yZXNwb25zZS1mb290ZXIiLCJsYXN0RWRpdGVkQnkiOiIxMDk2ODQ0NTEwNzIyODAxNjA5NTkiLCJwcmVzZW50YXRpb25JZCI6IjFoUWhwaWpGUU1vdS1rWDgwRU5sMnRyaFVTNzk4bFVsLTJlSEpwOWlYWU5NIiwiY29udGVudElkIjoiY3VzdG9tLXJlc3BvbnNlLWZyZWVSZXNwb25zZS10ZXh0Iiwic2xpZGVJZCI6Imc2ZTZlYTE0Njg1XzBfNDkiLCJjb250ZW50SW5zdGFuY2VJZCI6IjFoUWhwaWpGUU1vdS1rWDgwRU5sMnRyaFVTNzk4bFVsLTJlSEpwOWlYWU5NLzJlYjUyMDU4LWVlMWYtNDZlNS05YjU2LTIyMjA3NjgzZWI0ZiJ9pearId=magic-pear-metadata-identifier"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INmIwdlZyYS1xclA0WVJYMzFRNGRBWGV3ZHkxSTE3SkpDT3Z2VUlLQUZFIiwiY29udGVudElkIjoiY3VzdG9tLXJlc3BvbnNlLWZyZWVSZXNwb25zZS10ZXh0Iiwic2xpZGVJZCI6Imc3MmFjMjFiY2EwXzBfMTgwIiwiY29udGVudEluc3RhbmNlSWQiOiIxSDZiMHZWcmEtcXJQNFlSWDMxUTRkQVhld2R5MUkxN0pKQ092dlVJS0FGRS9hYjZjMjVjNy1hYzJhLTRjN2EtYTA0MS0xNzcyMThlOWUyNWIifQ==pearId=magic-pear-metadata-identifier"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INmIwdlZyYS1xclA0WVJYMzFRNGRBWGV3ZHkxSTE3SkpDT3Z2VUlLQUZFIiwiY29udGVudElkIjoiY3VzdG9tLXJlc3BvbnNlLWZyZWVSZXNwb25zZS10ZXh0Iiwic2xpZGVJZCI6Imc3MmFjMjFiY2EwXzBfMTgwIiwiY29udGVudEluc3RhbmNlSWQiOiIxSDZiMHZWcmEtcXJQNFlSWDMxUTRkQVhld2R5MUkxN0pKQ092dlVJS0FGRS9hYjZjMjVjNy1hYzJhLTRjN2EtYTA0MS0xNzcyMThlOWUyNWIifQ==pearId=magic-pear-metadata-identifi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INmIwdlZyYS1xclA0WVJYMzFRNGRBWGV3ZHkxSTE3SkpDT3Z2VUlLQUZFIiwiY29udGVudElkIjoiY3VzdG9tLXJlc3BvbnNlLWZyZWVSZXNwb25zZS10ZXh0Iiwic2xpZGVJZCI6Imc3MmFjMjFiY2EwXzBfMTgwIiwiY29udGVudEluc3RhbmNlSWQiOiIxSDZiMHZWcmEtcXJQNFlSWDMxUTRkQVhld2R5MUkxN0pKQ092dlVJS0FGRS9hYjZjMjVjNy1hYzJhLTRjN2EtYTA0MS0xNzcyMThlOWUyNWIifQ==pearId=magic-pear-metadata-identifier"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INmIwdlZyYS1xclA0WVJYMzFRNGRBWGV3ZHkxSTE3SkpDT3Z2VUlLQUZFIiwiY29udGVudElkIjoiY3VzdG9tLXJlc3BvbnNlLWZyZWVSZXNwb25zZS10ZXh0Iiwic2xpZGVJZCI6Imc3MmFjMjFiY2EwXzBfMTgwIiwiY29udGVudEluc3RhbmNlSWQiOiIxSDZiMHZWcmEtcXJQNFlSWDMxUTRkQVhld2R5MUkxN0pKQ092dlVJS0FGRS9hYjZjMjVjNy1hYzJhLTRjN2EtYTA0MS0xNzcyMThlOWUyNWIifQ==pearId=magic-pear-metadata-identifier"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hyperlink" Target="http://dontchangethislink.peardeckmagic.zone?eyJ0eXBlIjoiZ29vZ2xlLXNsaWRlcy1hZGRvbi1yZXNwb25zZS1mb290ZXIiLCJsYXN0RWRpdGVkQnkiOiIxMDk2ODQ0NTEwNzIyODAxNjA5NTkiLCJwcmVzZW50YXRpb25JZCI6IjFINmIwdlZyYS1xclA0WVJYMzFRNGRBWGV3ZHkxSTE3SkpDT3Z2VUlLQUZFIiwiY29udGVudElkIjoiY3VzdG9tLXJlc3BvbnNlLWZyZWVSZXNwb25zZS10ZXh0Iiwic2xpZGVJZCI6Imc2ZTZlYTE0Njg1XzBfNjkiLCJjb250ZW50SW5zdGFuY2VJZCI6IjFINmIwdlZyYS1xclA0WVJYMzFRNGRBWGV3ZHkxSTE3SkpDT3Z2VUlLQUZFLzhiM2NlZTkyLTMxMjktNDNkNy05YmJlLWFjMmQ5Nzg1OGJlMiJ9pearId=magic-pear-metadata-identifie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6.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INmIwdlZyYS1xclA0WVJYMzFRNGRBWGV3ZHkxSTE3SkpDT3Z2VUlLQUZFIiwiY29udGVudElkIjoiY3VzdG9tLXJlc3BvbnNlLWZyZWVSZXNwb25zZS10ZXh0Iiwic2xpZGVJZCI6Imc3MmFjMjFiY2EwXzBfMTgwIiwiY29udGVudEluc3RhbmNlSWQiOiIxSDZiMHZWcmEtcXJQNFlSWDMxUTRkQVhld2R5MUkxN0pKQ092dlVJS0FGRS9hYjZjMjVjNy1hYzJhLTRjN2EtYTA0MS0xNzcyMThlOWUyNWIifQ==pearId=magic-pear-metadata-identifie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dontchangethislink.peardeckmagic.zone?eyJ0eXBlIjoiZ29vZ2xlLXNsaWRlcy1hZGRvbi1yZXNwb25zZS1mb290ZXIiLCJsYXN0RWRpdGVkQnkiOiIxMDk2ODQ0NTEwNzIyODAxNjA5NTkiLCJwcmVzZW50YXRpb25JZCI6IjFINmIwdlZyYS1xclA0WVJYMzFRNGRBWGV3ZHkxSTE3SkpDT3Z2VUlLQUZFIiwiY29udGVudElkIjoiY3VzdG9tLXJlc3BvbnNlLWZyZWVSZXNwb25zZS10ZXh0Iiwic2xpZGVJZCI6Imc3MmFjMjFiY2EwXzBfMTgwIiwiY29udGVudEluc3RhbmNlSWQiOiIxSDZiMHZWcmEtcXJQNFlSWDMxUTRkQVhld2R5MUkxN0pKQ092dlVJS0FGRS9hYjZjMjVjNy1hYzJhLTRjN2EtYTA0MS0xNzcyMThlOWUyNWIifQ==pearId=magic-pear-metadata-identifier"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7.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grpSp>
        <p:nvGrpSpPr>
          <p:cNvPr id="51" name="Google Shape;51;p8"/>
          <p:cNvGrpSpPr/>
          <p:nvPr/>
        </p:nvGrpSpPr>
        <p:grpSpPr>
          <a:xfrm>
            <a:off x="5774029" y="470529"/>
            <a:ext cx="3189685" cy="3236503"/>
            <a:chOff x="5122427" y="668001"/>
            <a:chExt cx="3841143" cy="3893303"/>
          </a:xfrm>
        </p:grpSpPr>
        <p:grpSp>
          <p:nvGrpSpPr>
            <p:cNvPr id="52" name="Google Shape;52;p8"/>
            <p:cNvGrpSpPr/>
            <p:nvPr/>
          </p:nvGrpSpPr>
          <p:grpSpPr>
            <a:xfrm>
              <a:off x="5144045" y="893590"/>
              <a:ext cx="2833667" cy="2964311"/>
              <a:chOff x="3860721" y="1330073"/>
              <a:chExt cx="3544299" cy="3707706"/>
            </a:xfrm>
          </p:grpSpPr>
          <p:sp>
            <p:nvSpPr>
              <p:cNvPr id="53" name="Google Shape;53;p8"/>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 name="Google Shape;54;p8"/>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 name="Google Shape;55;p8"/>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 name="Google Shape;56;p8"/>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 name="Google Shape;57;p8"/>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 name="Google Shape;58;p8"/>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 name="Google Shape;59;p8"/>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 name="Google Shape;60;p8"/>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 name="Google Shape;61;p8"/>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 name="Google Shape;62;p8"/>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 name="Google Shape;63;p8"/>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 name="Google Shape;64;p8"/>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 name="Google Shape;65;p8"/>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 name="Google Shape;66;p8"/>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 name="Google Shape;67;p8"/>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 name="Google Shape;68;p8"/>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 name="Google Shape;69;p8"/>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 name="Google Shape;70;p8"/>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 name="Google Shape;71;p8"/>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 name="Google Shape;72;p8"/>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 name="Google Shape;73;p8"/>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 name="Google Shape;74;p8"/>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 name="Google Shape;75;p8"/>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 name="Google Shape;76;p8"/>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 name="Google Shape;77;p8"/>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 name="Google Shape;78;p8"/>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 name="Google Shape;79;p8"/>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 name="Google Shape;80;p8"/>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 name="Google Shape;81;p8"/>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 name="Google Shape;82;p8"/>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 name="Google Shape;83;p8"/>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 name="Google Shape;84;p8"/>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 name="Google Shape;85;p8"/>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 name="Google Shape;86;p8"/>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 name="Google Shape;87;p8"/>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 name="Google Shape;88;p8"/>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 name="Google Shape;89;p8"/>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 name="Google Shape;90;p8"/>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 name="Google Shape;91;p8"/>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 name="Google Shape;92;p8"/>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 name="Google Shape;93;p8"/>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 name="Google Shape;94;p8"/>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 name="Google Shape;95;p8"/>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 name="Google Shape;96;p8"/>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 name="Google Shape;97;p8"/>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 name="Google Shape;98;p8"/>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 name="Google Shape;99;p8"/>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 name="Google Shape;100;p8"/>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 name="Google Shape;101;p8"/>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 name="Google Shape;102;p8"/>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 name="Google Shape;103;p8"/>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 name="Google Shape;104;p8"/>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 name="Google Shape;105;p8"/>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 name="Google Shape;106;p8"/>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 name="Google Shape;107;p8"/>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8"/>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 name="Google Shape;109;p8"/>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 name="Google Shape;110;p8"/>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 name="Google Shape;111;p8"/>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 name="Google Shape;112;p8"/>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 name="Google Shape;113;p8"/>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 name="Google Shape;114;p8"/>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 name="Google Shape;115;p8"/>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 name="Google Shape;116;p8"/>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 name="Google Shape;117;p8"/>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 name="Google Shape;118;p8"/>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8"/>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8"/>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8"/>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8"/>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8"/>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8"/>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8"/>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8"/>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8"/>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8"/>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8"/>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8"/>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8"/>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8"/>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8"/>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8"/>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 name="Google Shape;135;p8"/>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8"/>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8"/>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8"/>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8"/>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8"/>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8"/>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 name="Google Shape;142;p8"/>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8"/>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 name="Google Shape;144;p8"/>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8"/>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8"/>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8"/>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8"/>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 name="Google Shape;149;p8"/>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 name="Google Shape;150;p8"/>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 name="Google Shape;151;p8"/>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 name="Google Shape;152;p8"/>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8"/>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8"/>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 name="Google Shape;155;p8"/>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 name="Google Shape;156;p8"/>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8"/>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8"/>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8"/>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60" name="Google Shape;160;p8"/>
            <p:cNvSpPr/>
            <p:nvPr/>
          </p:nvSpPr>
          <p:spPr>
            <a:xfrm>
              <a:off x="6986665" y="3342725"/>
              <a:ext cx="1789199" cy="1033007"/>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8"/>
            <p:cNvSpPr/>
            <p:nvPr/>
          </p:nvSpPr>
          <p:spPr>
            <a:xfrm>
              <a:off x="7014156" y="3327342"/>
              <a:ext cx="1789199" cy="1033007"/>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8"/>
            <p:cNvSpPr/>
            <p:nvPr/>
          </p:nvSpPr>
          <p:spPr>
            <a:xfrm>
              <a:off x="7014156" y="3298709"/>
              <a:ext cx="1789199" cy="1033007"/>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8"/>
            <p:cNvSpPr/>
            <p:nvPr/>
          </p:nvSpPr>
          <p:spPr>
            <a:xfrm>
              <a:off x="7976493" y="3396565"/>
              <a:ext cx="664277" cy="383503"/>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8"/>
            <p:cNvSpPr/>
            <p:nvPr/>
          </p:nvSpPr>
          <p:spPr>
            <a:xfrm>
              <a:off x="7912754" y="3450709"/>
              <a:ext cx="634273" cy="36621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8"/>
            <p:cNvSpPr/>
            <p:nvPr/>
          </p:nvSpPr>
          <p:spPr>
            <a:xfrm>
              <a:off x="7863331" y="3479190"/>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8"/>
            <p:cNvSpPr/>
            <p:nvPr/>
          </p:nvSpPr>
          <p:spPr>
            <a:xfrm>
              <a:off x="7813984" y="3507747"/>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8"/>
            <p:cNvSpPr/>
            <p:nvPr/>
          </p:nvSpPr>
          <p:spPr>
            <a:xfrm>
              <a:off x="7451727" y="3699575"/>
              <a:ext cx="664201" cy="38350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8"/>
            <p:cNvSpPr/>
            <p:nvPr/>
          </p:nvSpPr>
          <p:spPr>
            <a:xfrm>
              <a:off x="7387988" y="3753643"/>
              <a:ext cx="592922" cy="342381"/>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8"/>
            <p:cNvSpPr/>
            <p:nvPr/>
          </p:nvSpPr>
          <p:spPr>
            <a:xfrm>
              <a:off x="7338565" y="3782200"/>
              <a:ext cx="581727" cy="33583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8"/>
            <p:cNvSpPr/>
            <p:nvPr/>
          </p:nvSpPr>
          <p:spPr>
            <a:xfrm>
              <a:off x="7289218" y="3810681"/>
              <a:ext cx="496361" cy="286637"/>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8"/>
            <p:cNvSpPr/>
            <p:nvPr/>
          </p:nvSpPr>
          <p:spPr>
            <a:xfrm>
              <a:off x="7582329" y="3561435"/>
              <a:ext cx="337202" cy="194645"/>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8"/>
            <p:cNvSpPr/>
            <p:nvPr/>
          </p:nvSpPr>
          <p:spPr>
            <a:xfrm>
              <a:off x="7800200" y="3687162"/>
              <a:ext cx="337202" cy="194721"/>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8"/>
            <p:cNvSpPr/>
            <p:nvPr/>
          </p:nvSpPr>
          <p:spPr>
            <a:xfrm>
              <a:off x="8018073" y="3812966"/>
              <a:ext cx="337202" cy="194721"/>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8"/>
            <p:cNvSpPr/>
            <p:nvPr/>
          </p:nvSpPr>
          <p:spPr>
            <a:xfrm>
              <a:off x="6687910" y="670084"/>
              <a:ext cx="163899" cy="23962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 name="Google Shape;175;p8"/>
            <p:cNvSpPr/>
            <p:nvPr/>
          </p:nvSpPr>
          <p:spPr>
            <a:xfrm>
              <a:off x="6700339" y="668001"/>
              <a:ext cx="78506" cy="96744"/>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 name="Google Shape;176;p8"/>
            <p:cNvSpPr/>
            <p:nvPr/>
          </p:nvSpPr>
          <p:spPr>
            <a:xfrm>
              <a:off x="6715688" y="773039"/>
              <a:ext cx="96838" cy="10838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8"/>
            <p:cNvSpPr/>
            <p:nvPr/>
          </p:nvSpPr>
          <p:spPr>
            <a:xfrm>
              <a:off x="6550295" y="816287"/>
              <a:ext cx="182749" cy="260151"/>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 name="Google Shape;178;p8"/>
            <p:cNvSpPr/>
            <p:nvPr/>
          </p:nvSpPr>
          <p:spPr>
            <a:xfrm>
              <a:off x="6687493" y="808527"/>
              <a:ext cx="141166" cy="186207"/>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8"/>
            <p:cNvSpPr/>
            <p:nvPr/>
          </p:nvSpPr>
          <p:spPr>
            <a:xfrm>
              <a:off x="6712641" y="675415"/>
              <a:ext cx="103849" cy="12793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8"/>
            <p:cNvSpPr/>
            <p:nvPr/>
          </p:nvSpPr>
          <p:spPr>
            <a:xfrm>
              <a:off x="6716857" y="674913"/>
              <a:ext cx="104260" cy="98126"/>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 name="Google Shape;181;p8"/>
            <p:cNvSpPr/>
            <p:nvPr/>
          </p:nvSpPr>
          <p:spPr>
            <a:xfrm>
              <a:off x="6591681" y="1319278"/>
              <a:ext cx="81988" cy="62539"/>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8"/>
            <p:cNvSpPr/>
            <p:nvPr/>
          </p:nvSpPr>
          <p:spPr>
            <a:xfrm>
              <a:off x="6592043" y="1339232"/>
              <a:ext cx="81616" cy="42611"/>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8"/>
            <p:cNvSpPr/>
            <p:nvPr/>
          </p:nvSpPr>
          <p:spPr>
            <a:xfrm>
              <a:off x="6550653" y="1292322"/>
              <a:ext cx="75049" cy="5813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8"/>
            <p:cNvSpPr/>
            <p:nvPr/>
          </p:nvSpPr>
          <p:spPr>
            <a:xfrm>
              <a:off x="6550998" y="1311512"/>
              <a:ext cx="74752" cy="39022"/>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 name="Google Shape;185;p8"/>
            <p:cNvSpPr/>
            <p:nvPr/>
          </p:nvSpPr>
          <p:spPr>
            <a:xfrm>
              <a:off x="6578488" y="992358"/>
              <a:ext cx="178709" cy="30823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 name="Google Shape;186;p8"/>
            <p:cNvSpPr/>
            <p:nvPr/>
          </p:nvSpPr>
          <p:spPr>
            <a:xfrm>
              <a:off x="6627226" y="992967"/>
              <a:ext cx="177917" cy="333745"/>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 name="Google Shape;187;p8"/>
            <p:cNvSpPr/>
            <p:nvPr/>
          </p:nvSpPr>
          <p:spPr>
            <a:xfrm>
              <a:off x="6560953" y="971949"/>
              <a:ext cx="266059" cy="244904"/>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8"/>
            <p:cNvSpPr/>
            <p:nvPr/>
          </p:nvSpPr>
          <p:spPr>
            <a:xfrm>
              <a:off x="6774876" y="827227"/>
              <a:ext cx="92463" cy="32416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8"/>
            <p:cNvSpPr/>
            <p:nvPr/>
          </p:nvSpPr>
          <p:spPr>
            <a:xfrm>
              <a:off x="6792998" y="823141"/>
              <a:ext cx="55907" cy="71103"/>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8"/>
            <p:cNvSpPr/>
            <p:nvPr/>
          </p:nvSpPr>
          <p:spPr>
            <a:xfrm>
              <a:off x="6683350" y="808424"/>
              <a:ext cx="47823" cy="5021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91" name="Google Shape;191;p8"/>
            <p:cNvGrpSpPr/>
            <p:nvPr/>
          </p:nvGrpSpPr>
          <p:grpSpPr>
            <a:xfrm flipH="1">
              <a:off x="5678143" y="1227582"/>
              <a:ext cx="345795" cy="1043508"/>
              <a:chOff x="5678143" y="1151382"/>
              <a:chExt cx="345795" cy="1043508"/>
            </a:xfrm>
          </p:grpSpPr>
          <p:sp>
            <p:nvSpPr>
              <p:cNvPr id="192" name="Google Shape;192;p8"/>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 name="Google Shape;193;p8"/>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 name="Google Shape;194;p8"/>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 name="Google Shape;195;p8"/>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p8"/>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p8"/>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 name="Google Shape;198;p8"/>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 name="Google Shape;199;p8"/>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 name="Google Shape;200;p8"/>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 name="Google Shape;201;p8"/>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 name="Google Shape;202;p8"/>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 name="Google Shape;203;p8"/>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 name="Google Shape;204;p8"/>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 name="Google Shape;205;p8"/>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 name="Google Shape;206;p8"/>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 name="Google Shape;207;p8"/>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 name="Google Shape;208;p8"/>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09" name="Google Shape;209;p8"/>
            <p:cNvGrpSpPr/>
            <p:nvPr/>
          </p:nvGrpSpPr>
          <p:grpSpPr>
            <a:xfrm>
              <a:off x="5122427" y="3292365"/>
              <a:ext cx="823270" cy="1268939"/>
              <a:chOff x="5490177" y="3555452"/>
              <a:chExt cx="823270" cy="1268939"/>
            </a:xfrm>
          </p:grpSpPr>
          <p:sp>
            <p:nvSpPr>
              <p:cNvPr id="210" name="Google Shape;210;p8"/>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p8"/>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p8"/>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 name="Google Shape;213;p8"/>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8"/>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8"/>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8"/>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8"/>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8"/>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8"/>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8"/>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8"/>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8"/>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8"/>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8"/>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8"/>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8"/>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8"/>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 name="Google Shape;228;p8"/>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 name="Google Shape;229;p8"/>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 name="Google Shape;230;p8"/>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 name="Google Shape;231;p8"/>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 name="Google Shape;232;p8"/>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8"/>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8"/>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8"/>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8"/>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p8"/>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p8"/>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8"/>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8"/>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41" name="Google Shape;241;p8"/>
            <p:cNvSpPr/>
            <p:nvPr/>
          </p:nvSpPr>
          <p:spPr>
            <a:xfrm>
              <a:off x="7297552" y="1119942"/>
              <a:ext cx="135609" cy="26640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8"/>
            <p:cNvSpPr/>
            <p:nvPr/>
          </p:nvSpPr>
          <p:spPr>
            <a:xfrm>
              <a:off x="7309787" y="1745656"/>
              <a:ext cx="93295" cy="72283"/>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8"/>
            <p:cNvSpPr/>
            <p:nvPr/>
          </p:nvSpPr>
          <p:spPr>
            <a:xfrm>
              <a:off x="7310617" y="1769417"/>
              <a:ext cx="92899" cy="4845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8"/>
            <p:cNvSpPr/>
            <p:nvPr/>
          </p:nvSpPr>
          <p:spPr>
            <a:xfrm>
              <a:off x="7197828" y="1680648"/>
              <a:ext cx="93274" cy="69610"/>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8"/>
            <p:cNvSpPr/>
            <p:nvPr/>
          </p:nvSpPr>
          <p:spPr>
            <a:xfrm>
              <a:off x="7198064" y="1702707"/>
              <a:ext cx="92850" cy="4845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8"/>
            <p:cNvSpPr/>
            <p:nvPr/>
          </p:nvSpPr>
          <p:spPr>
            <a:xfrm>
              <a:off x="7221254" y="1360384"/>
              <a:ext cx="326700" cy="394943"/>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p8"/>
            <p:cNvSpPr/>
            <p:nvPr/>
          </p:nvSpPr>
          <p:spPr>
            <a:xfrm>
              <a:off x="7417903" y="1095544"/>
              <a:ext cx="102781" cy="99997"/>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 name="Google Shape;248;p8"/>
            <p:cNvSpPr/>
            <p:nvPr/>
          </p:nvSpPr>
          <p:spPr>
            <a:xfrm>
              <a:off x="7381720" y="1109556"/>
              <a:ext cx="166775" cy="325513"/>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 name="Google Shape;249;p8"/>
            <p:cNvSpPr/>
            <p:nvPr/>
          </p:nvSpPr>
          <p:spPr>
            <a:xfrm>
              <a:off x="7413797" y="991818"/>
              <a:ext cx="110760" cy="134864"/>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 name="Google Shape;250;p8"/>
            <p:cNvSpPr/>
            <p:nvPr/>
          </p:nvSpPr>
          <p:spPr>
            <a:xfrm>
              <a:off x="7417935" y="980032"/>
              <a:ext cx="116886" cy="115512"/>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 name="Google Shape;251;p8"/>
            <p:cNvSpPr/>
            <p:nvPr/>
          </p:nvSpPr>
          <p:spPr>
            <a:xfrm>
              <a:off x="7364000" y="1109861"/>
              <a:ext cx="53839" cy="78361"/>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 name="Google Shape;252;p8"/>
            <p:cNvSpPr/>
            <p:nvPr/>
          </p:nvSpPr>
          <p:spPr>
            <a:xfrm>
              <a:off x="7794459" y="3551002"/>
              <a:ext cx="540508" cy="312148"/>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 name="Google Shape;253;p8"/>
            <p:cNvSpPr/>
            <p:nvPr/>
          </p:nvSpPr>
          <p:spPr>
            <a:xfrm>
              <a:off x="7824798" y="3491907"/>
              <a:ext cx="469764" cy="181297"/>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 name="Google Shape;254;p8"/>
            <p:cNvSpPr/>
            <p:nvPr/>
          </p:nvSpPr>
          <p:spPr>
            <a:xfrm>
              <a:off x="7794490" y="3623727"/>
              <a:ext cx="41046" cy="82625"/>
            </a:xfrm>
            <a:custGeom>
              <a:rect b="b" l="l" r="r" t="t"/>
              <a:pathLst>
                <a:path extrusionOk="0" h="103346" w="51339">
                  <a:moveTo>
                    <a:pt x="0" y="103346"/>
                  </a:moveTo>
                  <a:lnTo>
                    <a:pt x="95" y="0"/>
                  </a:lnTo>
                  <a:lnTo>
                    <a:pt x="51340" y="86773"/>
                  </a:lnTo>
                  <a:lnTo>
                    <a:pt x="0" y="103346"/>
                  </a:ln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 name="Google Shape;255;p8"/>
            <p:cNvSpPr/>
            <p:nvPr/>
          </p:nvSpPr>
          <p:spPr>
            <a:xfrm>
              <a:off x="8298847" y="3624184"/>
              <a:ext cx="36096" cy="82168"/>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8"/>
            <p:cNvSpPr/>
            <p:nvPr/>
          </p:nvSpPr>
          <p:spPr>
            <a:xfrm>
              <a:off x="7842237" y="3535238"/>
              <a:ext cx="449908" cy="259679"/>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6666"/>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p8"/>
            <p:cNvSpPr/>
            <p:nvPr/>
          </p:nvSpPr>
          <p:spPr>
            <a:xfrm>
              <a:off x="7815050" y="3673683"/>
              <a:ext cx="491482" cy="17632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8"/>
            <p:cNvSpPr/>
            <p:nvPr/>
          </p:nvSpPr>
          <p:spPr>
            <a:xfrm>
              <a:off x="7794490" y="3472184"/>
              <a:ext cx="540453" cy="312196"/>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 name="Google Shape;259;p8"/>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6666"/>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8"/>
            <p:cNvSpPr/>
            <p:nvPr/>
          </p:nvSpPr>
          <p:spPr>
            <a:xfrm>
              <a:off x="7752377" y="3752957"/>
              <a:ext cx="148877" cy="85976"/>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8"/>
            <p:cNvSpPr/>
            <p:nvPr/>
          </p:nvSpPr>
          <p:spPr>
            <a:xfrm>
              <a:off x="7787483" y="3773138"/>
              <a:ext cx="113771" cy="106232"/>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8"/>
            <p:cNvSpPr/>
            <p:nvPr/>
          </p:nvSpPr>
          <p:spPr>
            <a:xfrm>
              <a:off x="7465892" y="3799784"/>
              <a:ext cx="344817" cy="254127"/>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8"/>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8"/>
            <p:cNvSpPr/>
            <p:nvPr/>
          </p:nvSpPr>
          <p:spPr>
            <a:xfrm>
              <a:off x="8113340" y="4275363"/>
              <a:ext cx="345579" cy="199519"/>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8"/>
            <p:cNvSpPr/>
            <p:nvPr/>
          </p:nvSpPr>
          <p:spPr>
            <a:xfrm>
              <a:off x="8345604" y="3658605"/>
              <a:ext cx="79241" cy="172485"/>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8"/>
            <p:cNvSpPr/>
            <p:nvPr/>
          </p:nvSpPr>
          <p:spPr>
            <a:xfrm>
              <a:off x="8356722" y="3587657"/>
              <a:ext cx="56961" cy="109603"/>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8"/>
            <p:cNvSpPr/>
            <p:nvPr/>
          </p:nvSpPr>
          <p:spPr>
            <a:xfrm>
              <a:off x="8165307" y="4346248"/>
              <a:ext cx="122882" cy="68919"/>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 name="Google Shape;268;p8"/>
            <p:cNvSpPr/>
            <p:nvPr/>
          </p:nvSpPr>
          <p:spPr>
            <a:xfrm>
              <a:off x="8165313" y="4357988"/>
              <a:ext cx="120815" cy="57407"/>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8"/>
            <p:cNvSpPr/>
            <p:nvPr/>
          </p:nvSpPr>
          <p:spPr>
            <a:xfrm>
              <a:off x="8255166" y="4305930"/>
              <a:ext cx="122882" cy="68953"/>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8"/>
            <p:cNvSpPr/>
            <p:nvPr/>
          </p:nvSpPr>
          <p:spPr>
            <a:xfrm>
              <a:off x="8255174" y="4317703"/>
              <a:ext cx="120815" cy="57407"/>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8"/>
            <p:cNvSpPr/>
            <p:nvPr/>
          </p:nvSpPr>
          <p:spPr>
            <a:xfrm>
              <a:off x="8198325" y="3858200"/>
              <a:ext cx="179678" cy="5072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8"/>
            <p:cNvSpPr/>
            <p:nvPr/>
          </p:nvSpPr>
          <p:spPr>
            <a:xfrm>
              <a:off x="8224549" y="3442293"/>
              <a:ext cx="130417" cy="208730"/>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8"/>
            <p:cNvSpPr/>
            <p:nvPr/>
          </p:nvSpPr>
          <p:spPr>
            <a:xfrm>
              <a:off x="8197056" y="3589895"/>
              <a:ext cx="200560" cy="332104"/>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8"/>
            <p:cNvSpPr/>
            <p:nvPr/>
          </p:nvSpPr>
          <p:spPr>
            <a:xfrm>
              <a:off x="8000839" y="3631642"/>
              <a:ext cx="254644" cy="198374"/>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8"/>
            <p:cNvSpPr/>
            <p:nvPr/>
          </p:nvSpPr>
          <p:spPr>
            <a:xfrm>
              <a:off x="8187055" y="3627341"/>
              <a:ext cx="77484" cy="113419"/>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8"/>
            <p:cNvSpPr/>
            <p:nvPr/>
          </p:nvSpPr>
          <p:spPr>
            <a:xfrm>
              <a:off x="8224358" y="3433131"/>
              <a:ext cx="126435" cy="139356"/>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77" name="Google Shape;277;p8"/>
            <p:cNvGrpSpPr/>
            <p:nvPr/>
          </p:nvGrpSpPr>
          <p:grpSpPr>
            <a:xfrm>
              <a:off x="6544681" y="927100"/>
              <a:ext cx="264550" cy="200503"/>
              <a:chOff x="6621095" y="1452181"/>
              <a:chExt cx="330893" cy="250785"/>
            </a:xfrm>
          </p:grpSpPr>
          <p:sp>
            <p:nvSpPr>
              <p:cNvPr id="278" name="Google Shape;278;p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1764"/>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p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83" name="Google Shape;283;p8"/>
            <p:cNvGrpSpPr/>
            <p:nvPr/>
          </p:nvGrpSpPr>
          <p:grpSpPr>
            <a:xfrm>
              <a:off x="7210360" y="1314224"/>
              <a:ext cx="264550" cy="200503"/>
              <a:chOff x="6621095" y="1452181"/>
              <a:chExt cx="330893" cy="250785"/>
            </a:xfrm>
          </p:grpSpPr>
          <p:sp>
            <p:nvSpPr>
              <p:cNvPr id="284" name="Google Shape;284;p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1764"/>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 name="Google Shape;286;p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p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89" name="Google Shape;289;p8"/>
            <p:cNvSpPr/>
            <p:nvPr/>
          </p:nvSpPr>
          <p:spPr>
            <a:xfrm>
              <a:off x="7451033" y="1163186"/>
              <a:ext cx="126280" cy="353110"/>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 name="Google Shape;290;p8"/>
            <p:cNvSpPr/>
            <p:nvPr/>
          </p:nvSpPr>
          <p:spPr>
            <a:xfrm>
              <a:off x="7509451" y="1160411"/>
              <a:ext cx="72725" cy="98625"/>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91" name="Google Shape;291;p8"/>
            <p:cNvGrpSpPr/>
            <p:nvPr/>
          </p:nvGrpSpPr>
          <p:grpSpPr>
            <a:xfrm flipH="1">
              <a:off x="8183211" y="2407472"/>
              <a:ext cx="780359" cy="1195999"/>
              <a:chOff x="3975528" y="3303922"/>
              <a:chExt cx="780359" cy="1195999"/>
            </a:xfrm>
          </p:grpSpPr>
          <p:sp>
            <p:nvSpPr>
              <p:cNvPr id="292" name="Google Shape;292;p8"/>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6666"/>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p8"/>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6666"/>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p8"/>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8"/>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 name="Google Shape;296;p8"/>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6666"/>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8"/>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8"/>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8"/>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 name="Google Shape;300;p8"/>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6666"/>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8"/>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8"/>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6666"/>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8"/>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8"/>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8"/>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6666"/>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8"/>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8"/>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p8"/>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8"/>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8"/>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8"/>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8"/>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8"/>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8"/>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8"/>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8"/>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8"/>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18" name="Google Shape;318;p8"/>
              <p:cNvGrpSpPr/>
              <p:nvPr/>
            </p:nvGrpSpPr>
            <p:grpSpPr>
              <a:xfrm flipH="1">
                <a:off x="4321769" y="3621401"/>
                <a:ext cx="239005" cy="181217"/>
                <a:chOff x="6621095" y="1452181"/>
                <a:chExt cx="330893" cy="250785"/>
              </a:xfrm>
            </p:grpSpPr>
            <p:sp>
              <p:nvSpPr>
                <p:cNvPr id="319" name="Google Shape;319;p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1764"/>
                  </a:srgbClr>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24" name="Google Shape;324;p8"/>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8"/>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26" name="Google Shape;326;p8"/>
          <p:cNvSpPr txBox="1"/>
          <p:nvPr>
            <p:ph type="ctrTitle"/>
          </p:nvPr>
        </p:nvSpPr>
        <p:spPr>
          <a:xfrm>
            <a:off x="914275" y="590325"/>
            <a:ext cx="4948200" cy="378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Control Flow Statements</a:t>
            </a:r>
            <a:endParaRPr>
              <a:solidFill>
                <a:srgbClr val="741B47"/>
              </a:solidFill>
              <a:latin typeface="Raleway Medium"/>
              <a:ea typeface="Raleway Medium"/>
              <a:cs typeface="Raleway Medium"/>
              <a:sym typeface="Raleway Medium"/>
            </a:endParaRPr>
          </a:p>
          <a:p>
            <a:pPr indent="0" lvl="0" marL="0" rtl="0" algn="l">
              <a:lnSpc>
                <a:spcPct val="90000"/>
              </a:lnSpc>
              <a:spcBef>
                <a:spcPts val="0"/>
              </a:spcBef>
              <a:spcAft>
                <a:spcPts val="0"/>
              </a:spcAft>
              <a:buSzPts val="4800"/>
              <a:buNone/>
            </a:pPr>
            <a:r>
              <a:t/>
            </a:r>
            <a:endParaRPr>
              <a:solidFill>
                <a:srgbClr val="741B47"/>
              </a:solidFill>
              <a:latin typeface="Raleway Medium"/>
              <a:ea typeface="Raleway Medium"/>
              <a:cs typeface="Raleway Medium"/>
              <a:sym typeface="Raleway Medium"/>
            </a:endParaRPr>
          </a:p>
          <a:p>
            <a:pPr indent="-469900" lvl="0" marL="457200" rtl="0" algn="l">
              <a:lnSpc>
                <a:spcPct val="90000"/>
              </a:lnSpc>
              <a:spcBef>
                <a:spcPts val="0"/>
              </a:spcBef>
              <a:spcAft>
                <a:spcPts val="0"/>
              </a:spcAft>
              <a:buClr>
                <a:srgbClr val="073763"/>
              </a:buClr>
              <a:buSzPts val="3800"/>
              <a:buFont typeface="Raleway Medium"/>
              <a:buChar char="●"/>
            </a:pPr>
            <a:r>
              <a:rPr lang="tr-TR" sz="3800">
                <a:solidFill>
                  <a:srgbClr val="073763"/>
                </a:solidFill>
                <a:latin typeface="Raleway Medium"/>
                <a:ea typeface="Raleway Medium"/>
                <a:cs typeface="Raleway Medium"/>
                <a:sym typeface="Raleway Medium"/>
              </a:rPr>
              <a:t>Conditionals</a:t>
            </a:r>
            <a:endParaRPr sz="3800">
              <a:solidFill>
                <a:srgbClr val="073763"/>
              </a:solidFill>
              <a:latin typeface="Raleway Medium"/>
              <a:ea typeface="Raleway Medium"/>
              <a:cs typeface="Raleway Medium"/>
              <a:sym typeface="Raleway Medium"/>
            </a:endParaRPr>
          </a:p>
          <a:p>
            <a:pPr indent="-469900" lvl="0" marL="457200" rtl="0" algn="l">
              <a:lnSpc>
                <a:spcPct val="90000"/>
              </a:lnSpc>
              <a:spcBef>
                <a:spcPts val="0"/>
              </a:spcBef>
              <a:spcAft>
                <a:spcPts val="0"/>
              </a:spcAft>
              <a:buClr>
                <a:srgbClr val="073763"/>
              </a:buClr>
              <a:buSzPts val="3800"/>
              <a:buFont typeface="Raleway Medium"/>
              <a:buChar char="●"/>
            </a:pPr>
            <a:r>
              <a:rPr lang="tr-TR" sz="3800">
                <a:solidFill>
                  <a:srgbClr val="073763"/>
                </a:solidFill>
                <a:latin typeface="Raleway Medium"/>
                <a:ea typeface="Raleway Medium"/>
                <a:cs typeface="Raleway Medium"/>
                <a:sym typeface="Raleway Medium"/>
              </a:rPr>
              <a:t>Loops</a:t>
            </a:r>
            <a:endParaRPr sz="3800">
              <a:solidFill>
                <a:srgbClr val="073763"/>
              </a:solidFill>
              <a:latin typeface="Raleway Medium"/>
              <a:ea typeface="Raleway Medium"/>
              <a:cs typeface="Raleway Medium"/>
              <a:sym typeface="Raleway Medium"/>
            </a:endParaRPr>
          </a:p>
        </p:txBody>
      </p:sp>
      <p:pic>
        <p:nvPicPr>
          <p:cNvPr id="327" name="Google Shape;327;p8"/>
          <p:cNvPicPr preferRelativeResize="0"/>
          <p:nvPr/>
        </p:nvPicPr>
        <p:blipFill rotWithShape="1">
          <a:blip r:embed="rId3">
            <a:alphaModFix/>
          </a:blip>
          <a:srcRect b="0" l="0" r="0" t="0"/>
          <a:stretch/>
        </p:blipFill>
        <p:spPr>
          <a:xfrm>
            <a:off x="4765725" y="1982713"/>
            <a:ext cx="1008300" cy="999125"/>
          </a:xfrm>
          <a:prstGeom prst="rect">
            <a:avLst/>
          </a:prstGeom>
          <a:noFill/>
          <a:ln>
            <a:noFill/>
          </a:ln>
          <a:effectLst>
            <a:outerShdw blurRad="57150" rotWithShape="0" algn="bl" dir="5400000" dist="19050">
              <a:srgbClr val="000000">
                <a:alpha val="48627"/>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7"/>
          <p:cNvSpPr txBox="1"/>
          <p:nvPr>
            <p:ph type="ctrTitle"/>
          </p:nvPr>
        </p:nvSpPr>
        <p:spPr>
          <a:xfrm>
            <a:off x="933450" y="2321600"/>
            <a:ext cx="6848400" cy="6012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Comparison Operators</a:t>
            </a:r>
            <a:endParaRPr>
              <a:solidFill>
                <a:srgbClr val="409CD1"/>
              </a:solidFill>
            </a:endParaRPr>
          </a:p>
        </p:txBody>
      </p:sp>
      <p:sp>
        <p:nvSpPr>
          <p:cNvPr id="682" name="Google Shape;682;p17"/>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2</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88" name="Google Shape;688;p18"/>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Comparison Operators</a:t>
            </a:r>
            <a:endParaRPr sz="4000">
              <a:solidFill>
                <a:srgbClr val="419DD3"/>
              </a:solidFill>
              <a:latin typeface="Raleway Medium"/>
              <a:ea typeface="Raleway Medium"/>
              <a:cs typeface="Raleway Medium"/>
              <a:sym typeface="Raleway Medium"/>
            </a:endParaRPr>
          </a:p>
        </p:txBody>
      </p:sp>
      <p:pic>
        <p:nvPicPr>
          <p:cNvPr id="689" name="Google Shape;689;p18"/>
          <p:cNvPicPr preferRelativeResize="0"/>
          <p:nvPr/>
        </p:nvPicPr>
        <p:blipFill>
          <a:blip r:embed="rId3">
            <a:alphaModFix/>
          </a:blip>
          <a:stretch>
            <a:fillRect/>
          </a:stretch>
        </p:blipFill>
        <p:spPr>
          <a:xfrm>
            <a:off x="525200" y="997407"/>
            <a:ext cx="5514624" cy="3468300"/>
          </a:xfrm>
          <a:prstGeom prst="rect">
            <a:avLst/>
          </a:prstGeom>
          <a:noFill/>
          <a:ln>
            <a:noFill/>
          </a:ln>
        </p:spPr>
      </p:pic>
      <p:sp>
        <p:nvSpPr>
          <p:cNvPr id="690" name="Google Shape;690;p18"/>
          <p:cNvSpPr txBox="1"/>
          <p:nvPr/>
        </p:nvSpPr>
        <p:spPr>
          <a:xfrm>
            <a:off x="5632900" y="1516775"/>
            <a:ext cx="3281400" cy="1155600"/>
          </a:xfrm>
          <a:prstGeom prst="rect">
            <a:avLst/>
          </a:prstGeom>
          <a:solidFill>
            <a:srgbClr val="D9EAD3"/>
          </a:solidFill>
          <a:ln>
            <a:noFill/>
          </a:ln>
          <a:effectLst>
            <a:outerShdw blurRad="57150" rotWithShape="0" algn="bl" dir="5400000" dist="57150">
              <a:srgbClr val="000000">
                <a:alpha val="4941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2400">
                <a:solidFill>
                  <a:srgbClr val="0B5394"/>
                </a:solidFill>
                <a:latin typeface="Montserrat"/>
                <a:ea typeface="Montserrat"/>
                <a:cs typeface="Montserrat"/>
                <a:sym typeface="Montserrat"/>
              </a:rPr>
              <a:t>These Operators return </a:t>
            </a:r>
            <a:r>
              <a:rPr lang="tr-TR" sz="2400">
                <a:solidFill>
                  <a:srgbClr val="6AA84F"/>
                </a:solidFill>
                <a:latin typeface="Consolas"/>
                <a:ea typeface="Consolas"/>
                <a:cs typeface="Consolas"/>
                <a:sym typeface="Consolas"/>
              </a:rPr>
              <a:t>True</a:t>
            </a:r>
            <a:r>
              <a:rPr lang="tr-TR" sz="2400">
                <a:solidFill>
                  <a:srgbClr val="0B5394"/>
                </a:solidFill>
                <a:latin typeface="Montserrat"/>
                <a:ea typeface="Montserrat"/>
                <a:cs typeface="Montserrat"/>
                <a:sym typeface="Montserrat"/>
              </a:rPr>
              <a:t> or </a:t>
            </a:r>
            <a:r>
              <a:rPr lang="tr-TR" sz="2400">
                <a:solidFill>
                  <a:srgbClr val="6AA84F"/>
                </a:solidFill>
                <a:latin typeface="Consolas"/>
                <a:ea typeface="Consolas"/>
                <a:cs typeface="Consolas"/>
                <a:sym typeface="Consolas"/>
              </a:rPr>
              <a:t>False</a:t>
            </a:r>
            <a:endParaRPr b="0" i="0" sz="1500" u="none" cap="none" strike="noStrike">
              <a:solidFill>
                <a:srgbClr val="434343"/>
              </a:solidFill>
              <a:latin typeface="Arial"/>
              <a:ea typeface="Arial"/>
              <a:cs typeface="Arial"/>
              <a:sym typeface="Arial"/>
            </a:endParaRPr>
          </a:p>
        </p:txBody>
      </p:sp>
      <p:sp>
        <p:nvSpPr>
          <p:cNvPr id="691" name="Google Shape;691;p18"/>
          <p:cNvSpPr txBox="1"/>
          <p:nvPr/>
        </p:nvSpPr>
        <p:spPr>
          <a:xfrm>
            <a:off x="6803800" y="2819850"/>
            <a:ext cx="939600" cy="853200"/>
          </a:xfrm>
          <a:prstGeom prst="rect">
            <a:avLst/>
          </a:prstGeom>
          <a:noFill/>
          <a:ln>
            <a:noFill/>
          </a:ln>
          <a:effectLst>
            <a:outerShdw blurRad="57150" rotWithShape="0" algn="bl" dir="5400000" dist="571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tr-TR" sz="5200">
                <a:solidFill>
                  <a:srgbClr val="FF00FF"/>
                </a:solidFill>
                <a:latin typeface="Barlow Light"/>
                <a:ea typeface="Barlow Light"/>
                <a:cs typeface="Barlow Light"/>
                <a:sym typeface="Barlow Light"/>
              </a:rPr>
              <a:t>⚠</a:t>
            </a:r>
            <a:endParaRPr sz="5200">
              <a:solidFill>
                <a:srgbClr val="FF00FF"/>
              </a:solidFill>
              <a:latin typeface="Barlow Light"/>
              <a:ea typeface="Barlow Light"/>
              <a:cs typeface="Barlow Light"/>
              <a:sym typeface="Barlow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97" name="Google Shape;697;p19"/>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Comparison Operators</a:t>
            </a:r>
            <a:endParaRPr sz="4000">
              <a:solidFill>
                <a:srgbClr val="741B47"/>
              </a:solidFill>
              <a:latin typeface="Raleway Medium"/>
              <a:ea typeface="Raleway Medium"/>
              <a:cs typeface="Raleway Medium"/>
              <a:sym typeface="Raleway Medium"/>
            </a:endParaRPr>
          </a:p>
        </p:txBody>
      </p:sp>
      <p:sp>
        <p:nvSpPr>
          <p:cNvPr id="698" name="Google Shape;698;p19"/>
          <p:cNvSpPr txBox="1"/>
          <p:nvPr>
            <p:ph idx="4294967295" type="subTitle"/>
          </p:nvPr>
        </p:nvSpPr>
        <p:spPr>
          <a:xfrm>
            <a:off x="143825" y="724000"/>
            <a:ext cx="8783100" cy="7242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Here’s the simple </a:t>
            </a:r>
            <a:r>
              <a:rPr lang="tr-TR" sz="2200">
                <a:solidFill>
                  <a:srgbClr val="434343"/>
                </a:solidFill>
                <a:latin typeface="Montserrat Medium"/>
                <a:ea typeface="Montserrat Medium"/>
                <a:cs typeface="Montserrat Medium"/>
                <a:sym typeface="Montserrat Medium"/>
              </a:rPr>
              <a:t>pre-class</a:t>
            </a:r>
            <a:r>
              <a:rPr lang="tr-TR" sz="2200">
                <a:solidFill>
                  <a:srgbClr val="434343"/>
                </a:solidFill>
                <a:latin typeface="Montserrat Light"/>
                <a:ea typeface="Montserrat Light"/>
                <a:cs typeface="Montserrat Light"/>
                <a:sym typeface="Montserrat Light"/>
              </a:rPr>
              <a:t> examples of the </a:t>
            </a:r>
            <a:r>
              <a:rPr lang="tr-TR" sz="2200">
                <a:solidFill>
                  <a:srgbClr val="434343"/>
                </a:solidFill>
                <a:highlight>
                  <a:srgbClr val="EFEFEF"/>
                </a:highlight>
                <a:latin typeface="Consolas"/>
                <a:ea typeface="Consolas"/>
                <a:cs typeface="Consolas"/>
                <a:sym typeface="Consolas"/>
              </a:rPr>
              <a:t>if</a:t>
            </a:r>
            <a:r>
              <a:rPr lang="tr-TR" sz="2200">
                <a:solidFill>
                  <a:srgbClr val="434343"/>
                </a:solidFill>
                <a:latin typeface="Montserrat Light"/>
                <a:ea typeface="Montserrat Light"/>
                <a:cs typeface="Montserrat Light"/>
                <a:sym typeface="Montserrat Light"/>
              </a:rPr>
              <a:t> Statements : </a:t>
            </a:r>
            <a:endParaRPr b="0" i="0" sz="2200" u="none" cap="none" strike="noStrike">
              <a:solidFill>
                <a:srgbClr val="434343"/>
              </a:solidFill>
              <a:latin typeface="Montserrat Light"/>
              <a:ea typeface="Montserrat Light"/>
              <a:cs typeface="Montserrat Light"/>
              <a:sym typeface="Montserrat Light"/>
            </a:endParaRPr>
          </a:p>
        </p:txBody>
      </p:sp>
      <p:pic>
        <p:nvPicPr>
          <p:cNvPr id="699" name="Google Shape;699;p19"/>
          <p:cNvPicPr preferRelativeResize="0"/>
          <p:nvPr/>
        </p:nvPicPr>
        <p:blipFill>
          <a:blip r:embed="rId3">
            <a:alphaModFix/>
          </a:blip>
          <a:stretch>
            <a:fillRect/>
          </a:stretch>
        </p:blipFill>
        <p:spPr>
          <a:xfrm>
            <a:off x="152400" y="2055769"/>
            <a:ext cx="8839197" cy="1052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2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05" name="Google Shape;705;p20"/>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Comparison Operators</a:t>
            </a:r>
            <a:endParaRPr sz="4000">
              <a:solidFill>
                <a:srgbClr val="741B47"/>
              </a:solidFill>
              <a:latin typeface="Raleway Medium"/>
              <a:ea typeface="Raleway Medium"/>
              <a:cs typeface="Raleway Medium"/>
              <a:sym typeface="Raleway Medium"/>
            </a:endParaRPr>
          </a:p>
        </p:txBody>
      </p:sp>
      <p:sp>
        <p:nvSpPr>
          <p:cNvPr id="706" name="Google Shape;706;p20"/>
          <p:cNvSpPr txBox="1"/>
          <p:nvPr>
            <p:ph idx="4294967295" type="subTitle"/>
          </p:nvPr>
        </p:nvSpPr>
        <p:spPr>
          <a:xfrm>
            <a:off x="143825" y="724000"/>
            <a:ext cx="8783100" cy="7242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Here’s the simple </a:t>
            </a:r>
            <a:r>
              <a:rPr lang="tr-TR" sz="2200">
                <a:solidFill>
                  <a:srgbClr val="434343"/>
                </a:solidFill>
                <a:latin typeface="Montserrat Medium"/>
                <a:ea typeface="Montserrat Medium"/>
                <a:cs typeface="Montserrat Medium"/>
                <a:sym typeface="Montserrat Medium"/>
              </a:rPr>
              <a:t>pre-class</a:t>
            </a:r>
            <a:r>
              <a:rPr lang="tr-TR" sz="2200">
                <a:solidFill>
                  <a:srgbClr val="434343"/>
                </a:solidFill>
                <a:latin typeface="Montserrat Light"/>
                <a:ea typeface="Montserrat Light"/>
                <a:cs typeface="Montserrat Light"/>
                <a:sym typeface="Montserrat Light"/>
              </a:rPr>
              <a:t> examples of the </a:t>
            </a:r>
            <a:r>
              <a:rPr lang="tr-TR" sz="2200">
                <a:solidFill>
                  <a:srgbClr val="434343"/>
                </a:solidFill>
                <a:highlight>
                  <a:srgbClr val="EFEFEF"/>
                </a:highlight>
                <a:latin typeface="Consolas"/>
                <a:ea typeface="Consolas"/>
                <a:cs typeface="Consolas"/>
                <a:sym typeface="Consolas"/>
              </a:rPr>
              <a:t>if</a:t>
            </a:r>
            <a:r>
              <a:rPr lang="tr-TR" sz="2200">
                <a:solidFill>
                  <a:srgbClr val="434343"/>
                </a:solidFill>
                <a:latin typeface="Montserrat Light"/>
                <a:ea typeface="Montserrat Light"/>
                <a:cs typeface="Montserrat Light"/>
                <a:sym typeface="Montserrat Light"/>
              </a:rPr>
              <a:t> Statements : </a:t>
            </a:r>
            <a:endParaRPr b="0" i="0" sz="2200" u="none" cap="none" strike="noStrike">
              <a:solidFill>
                <a:srgbClr val="434343"/>
              </a:solidFill>
              <a:latin typeface="Montserrat Light"/>
              <a:ea typeface="Montserrat Light"/>
              <a:cs typeface="Montserrat Light"/>
              <a:sym typeface="Montserrat Light"/>
            </a:endParaRPr>
          </a:p>
        </p:txBody>
      </p:sp>
      <p:pic>
        <p:nvPicPr>
          <p:cNvPr id="707" name="Google Shape;707;p20"/>
          <p:cNvPicPr preferRelativeResize="0"/>
          <p:nvPr/>
        </p:nvPicPr>
        <p:blipFill>
          <a:blip r:embed="rId3">
            <a:alphaModFix/>
          </a:blip>
          <a:stretch>
            <a:fillRect/>
          </a:stretch>
        </p:blipFill>
        <p:spPr>
          <a:xfrm>
            <a:off x="152400" y="2055769"/>
            <a:ext cx="8839197" cy="1052051"/>
          </a:xfrm>
          <a:prstGeom prst="rect">
            <a:avLst/>
          </a:prstGeom>
          <a:noFill/>
          <a:ln>
            <a:noFill/>
          </a:ln>
        </p:spPr>
      </p:pic>
      <p:pic>
        <p:nvPicPr>
          <p:cNvPr id="708" name="Google Shape;708;p20"/>
          <p:cNvPicPr preferRelativeResize="0"/>
          <p:nvPr/>
        </p:nvPicPr>
        <p:blipFill>
          <a:blip r:embed="rId4">
            <a:alphaModFix/>
          </a:blip>
          <a:stretch>
            <a:fillRect/>
          </a:stretch>
        </p:blipFill>
        <p:spPr>
          <a:xfrm>
            <a:off x="152400" y="4022225"/>
            <a:ext cx="8839202" cy="506074"/>
          </a:xfrm>
          <a:prstGeom prst="rect">
            <a:avLst/>
          </a:prstGeom>
          <a:noFill/>
          <a:ln>
            <a:noFill/>
          </a:ln>
        </p:spPr>
      </p:pic>
      <p:sp>
        <p:nvSpPr>
          <p:cNvPr id="709" name="Google Shape;709;p20"/>
          <p:cNvSpPr/>
          <p:nvPr/>
        </p:nvSpPr>
        <p:spPr>
          <a:xfrm>
            <a:off x="1877625" y="2427000"/>
            <a:ext cx="289500" cy="309600"/>
          </a:xfrm>
          <a:prstGeom prst="ellipse">
            <a:avLst/>
          </a:prstGeom>
          <a:noFill/>
          <a:ln cap="flat" cmpd="sng" w="19050">
            <a:solidFill>
              <a:srgbClr val="0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0"/>
          <p:cNvSpPr txBox="1"/>
          <p:nvPr/>
        </p:nvSpPr>
        <p:spPr>
          <a:xfrm>
            <a:off x="2416950" y="1660013"/>
            <a:ext cx="1138500" cy="626400"/>
          </a:xfrm>
          <a:prstGeom prst="rect">
            <a:avLst/>
          </a:prstGeom>
          <a:solidFill>
            <a:srgbClr val="EAD1DC"/>
          </a:solid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tr-TR">
                <a:solidFill>
                  <a:srgbClr val="FF00FF"/>
                </a:solidFill>
                <a:latin typeface="Barlow"/>
                <a:ea typeface="Barlow"/>
                <a:cs typeface="Barlow"/>
                <a:sym typeface="Barlow"/>
              </a:rPr>
              <a:t>comparison operator</a:t>
            </a:r>
            <a:endParaRPr b="1">
              <a:solidFill>
                <a:srgbClr val="FF00FF"/>
              </a:solidFill>
              <a:latin typeface="Barlow"/>
              <a:ea typeface="Barlow"/>
              <a:cs typeface="Barlow"/>
              <a:sym typeface="Barlow"/>
            </a:endParaRPr>
          </a:p>
        </p:txBody>
      </p:sp>
      <p:cxnSp>
        <p:nvCxnSpPr>
          <p:cNvPr id="711" name="Google Shape;711;p20"/>
          <p:cNvCxnSpPr>
            <a:endCxn id="710" idx="1"/>
          </p:cNvCxnSpPr>
          <p:nvPr/>
        </p:nvCxnSpPr>
        <p:spPr>
          <a:xfrm flipH="1" rot="10800000">
            <a:off x="2127150" y="1973213"/>
            <a:ext cx="289800" cy="476400"/>
          </a:xfrm>
          <a:prstGeom prst="straightConnector1">
            <a:avLst/>
          </a:prstGeom>
          <a:noFill/>
          <a:ln cap="flat" cmpd="sng" w="19050">
            <a:solidFill>
              <a:schemeClr val="dk2"/>
            </a:solidFill>
            <a:prstDash val="solid"/>
            <a:round/>
            <a:headEnd len="med" w="med" type="none"/>
            <a:tailEnd len="med" w="med" type="stealth"/>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21"/>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Comparison Operators</a:t>
            </a:r>
            <a:endParaRPr sz="4000">
              <a:solidFill>
                <a:srgbClr val="419DD3"/>
              </a:solidFill>
              <a:latin typeface="Raleway Medium"/>
              <a:ea typeface="Raleway Medium"/>
              <a:cs typeface="Raleway Medium"/>
              <a:sym typeface="Raleway Medium"/>
            </a:endParaRPr>
          </a:p>
        </p:txBody>
      </p:sp>
      <p:sp>
        <p:nvSpPr>
          <p:cNvPr id="717" name="Google Shape;717;p21"/>
          <p:cNvSpPr txBox="1"/>
          <p:nvPr>
            <p:ph idx="4294967295" type="subTitle"/>
          </p:nvPr>
        </p:nvSpPr>
        <p:spPr>
          <a:xfrm>
            <a:off x="220025" y="800200"/>
            <a:ext cx="8035800" cy="5592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Take a look at the following examples :</a:t>
            </a:r>
            <a:endParaRPr b="0" i="0" sz="2200" u="none" cap="none" strike="noStrike">
              <a:solidFill>
                <a:srgbClr val="434343"/>
              </a:solidFill>
              <a:latin typeface="Montserrat Light"/>
              <a:ea typeface="Montserrat Light"/>
              <a:cs typeface="Montserrat Light"/>
              <a:sym typeface="Montserrat Light"/>
            </a:endParaRPr>
          </a:p>
        </p:txBody>
      </p:sp>
      <p:pic>
        <p:nvPicPr>
          <p:cNvPr id="718" name="Google Shape;718;p21"/>
          <p:cNvPicPr preferRelativeResize="0"/>
          <p:nvPr/>
        </p:nvPicPr>
        <p:blipFill rotWithShape="1">
          <a:blip r:embed="rId3">
            <a:alphaModFix/>
          </a:blip>
          <a:srcRect b="0" l="0" r="9755" t="0"/>
          <a:stretch/>
        </p:blipFill>
        <p:spPr>
          <a:xfrm>
            <a:off x="272250" y="1454725"/>
            <a:ext cx="7731098" cy="1536425"/>
          </a:xfrm>
          <a:prstGeom prst="rect">
            <a:avLst/>
          </a:prstGeom>
          <a:noFill/>
          <a:ln cap="flat" cmpd="sng" w="9525">
            <a:solidFill>
              <a:srgbClr val="073763"/>
            </a:solidFill>
            <a:prstDash val="solid"/>
            <a:round/>
            <a:headEnd len="sm" w="sm" type="none"/>
            <a:tailEnd len="sm" w="sm" type="none"/>
          </a:ln>
        </p:spPr>
      </p:pic>
      <p:pic>
        <p:nvPicPr>
          <p:cNvPr id="719" name="Google Shape;719;p21"/>
          <p:cNvPicPr preferRelativeResize="0"/>
          <p:nvPr/>
        </p:nvPicPr>
        <p:blipFill>
          <a:blip r:embed="rId4">
            <a:alphaModFix/>
          </a:blip>
          <a:stretch>
            <a:fillRect/>
          </a:stretch>
        </p:blipFill>
        <p:spPr>
          <a:xfrm>
            <a:off x="152400" y="3143551"/>
            <a:ext cx="7850944" cy="18475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2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25" name="Google Shape;725;p22"/>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Comparison Operators </a:t>
            </a:r>
            <a:r>
              <a:rPr lang="tr-TR" sz="3300">
                <a:solidFill>
                  <a:srgbClr val="741B47"/>
                </a:solidFill>
                <a:latin typeface="Raleway Medium"/>
                <a:ea typeface="Raleway Medium"/>
                <a:cs typeface="Raleway Medium"/>
                <a:sym typeface="Raleway Medium"/>
              </a:rPr>
              <a:t>(review)</a:t>
            </a:r>
            <a:endParaRPr sz="3300">
              <a:solidFill>
                <a:srgbClr val="419DD3"/>
              </a:solidFill>
              <a:latin typeface="Raleway Medium"/>
              <a:ea typeface="Raleway Medium"/>
              <a:cs typeface="Raleway Medium"/>
              <a:sym typeface="Raleway Medium"/>
            </a:endParaRPr>
          </a:p>
        </p:txBody>
      </p:sp>
      <p:graphicFrame>
        <p:nvGraphicFramePr>
          <p:cNvPr id="726" name="Google Shape;726;p22"/>
          <p:cNvGraphicFramePr/>
          <p:nvPr/>
        </p:nvGraphicFramePr>
        <p:xfrm>
          <a:off x="658525" y="739900"/>
          <a:ext cx="3000000" cy="3000000"/>
        </p:xfrm>
        <a:graphic>
          <a:graphicData uri="http://schemas.openxmlformats.org/drawingml/2006/table">
            <a:tbl>
              <a:tblPr>
                <a:noFill/>
                <a:tableStyleId>{20BDF27E-445C-405F-A41E-7DB92C1CA135}</a:tableStyleId>
              </a:tblPr>
              <a:tblGrid>
                <a:gridCol w="569975"/>
                <a:gridCol w="4227825"/>
                <a:gridCol w="2441200"/>
              </a:tblGrid>
              <a:tr h="381000">
                <a:tc>
                  <a:txBody>
                    <a:bodyPr/>
                    <a:lstStyle/>
                    <a:p>
                      <a:pPr indent="0" lvl="0" marL="0" rtl="0" algn="ctr">
                        <a:lnSpc>
                          <a:spcPct val="115000"/>
                        </a:lnSpc>
                        <a:spcBef>
                          <a:spcPts val="0"/>
                        </a:spcBef>
                        <a:spcAft>
                          <a:spcPts val="0"/>
                        </a:spcAft>
                        <a:buNone/>
                      </a:pPr>
                      <a:r>
                        <a:rPr b="1" lang="tr-TR" sz="1450">
                          <a:solidFill>
                            <a:srgbClr val="373A3C"/>
                          </a:solidFill>
                          <a:highlight>
                            <a:srgbClr val="FDFDFE"/>
                          </a:highlight>
                        </a:rPr>
                        <a:t>Opr.</a:t>
                      </a:r>
                      <a:endParaRPr b="1" sz="1450">
                        <a:solidFill>
                          <a:srgbClr val="373A3C"/>
                        </a:solidFill>
                        <a:highlight>
                          <a:srgbClr val="FDFDFE"/>
                        </a:highlight>
                      </a:endParaRPr>
                    </a:p>
                  </a:txBody>
                  <a:tcPr marT="91425" marB="91425" marR="91425" marL="91425" anchor="b">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19050">
                      <a:solidFill>
                        <a:srgbClr val="DEE2E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tr-TR" sz="1450">
                          <a:solidFill>
                            <a:srgbClr val="373A3C"/>
                          </a:solidFill>
                          <a:highlight>
                            <a:srgbClr val="FDFDFE"/>
                          </a:highlight>
                        </a:rPr>
                        <a:t>How it works ?</a:t>
                      </a:r>
                      <a:endParaRPr b="1" sz="1450">
                        <a:solidFill>
                          <a:srgbClr val="373A3C"/>
                        </a:solidFill>
                        <a:highlight>
                          <a:srgbClr val="FDFDFE"/>
                        </a:highlight>
                      </a:endParaRPr>
                    </a:p>
                  </a:txBody>
                  <a:tcPr marT="91425" marB="91425" marR="91425" marL="91425" anchor="b">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19050">
                      <a:solidFill>
                        <a:srgbClr val="DEE2E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tr-TR" sz="1450">
                          <a:solidFill>
                            <a:srgbClr val="373A3C"/>
                          </a:solidFill>
                          <a:highlight>
                            <a:srgbClr val="FDFDFE"/>
                          </a:highlight>
                        </a:rPr>
                        <a:t>Sample</a:t>
                      </a:r>
                      <a:endParaRPr b="1" sz="1450">
                        <a:solidFill>
                          <a:srgbClr val="373A3C"/>
                        </a:solidFill>
                        <a:highlight>
                          <a:srgbClr val="FDFDFE"/>
                        </a:highlight>
                      </a:endParaRPr>
                    </a:p>
                  </a:txBody>
                  <a:tcPr marT="91425" marB="91425" marR="91425" marL="91425" anchor="b">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19050">
                      <a:solidFill>
                        <a:srgbClr val="DEE2E6"/>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None/>
                      </a:pPr>
                      <a:r>
                        <a:rPr lang="tr-TR" sz="1300">
                          <a:solidFill>
                            <a:srgbClr val="FF0000"/>
                          </a:solidFill>
                          <a:highlight>
                            <a:srgbClr val="F0F0F0"/>
                          </a:highlight>
                          <a:latin typeface="Consolas"/>
                          <a:ea typeface="Consolas"/>
                          <a:cs typeface="Consolas"/>
                          <a:sym typeface="Consolas"/>
                        </a:rPr>
                        <a:t>==</a:t>
                      </a:r>
                      <a:endParaRPr sz="1300">
                        <a:solidFill>
                          <a:srgbClr val="FF0000"/>
                        </a:solidFill>
                        <a:highlight>
                          <a:srgbClr val="F0F0F0"/>
                        </a:highlight>
                        <a:latin typeface="Consolas"/>
                        <a:ea typeface="Consolas"/>
                        <a:cs typeface="Consolas"/>
                        <a:sym typeface="Consolas"/>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19050">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tr-TR" sz="1300">
                          <a:solidFill>
                            <a:srgbClr val="373A3C"/>
                          </a:solidFill>
                          <a:highlight>
                            <a:srgbClr val="FDFDFE"/>
                          </a:highlight>
                        </a:rPr>
                        <a:t>Returns </a:t>
                      </a:r>
                      <a:r>
                        <a:rPr lang="tr-TR" sz="1300">
                          <a:solidFill>
                            <a:srgbClr val="FF0000"/>
                          </a:solidFill>
                          <a:highlight>
                            <a:srgbClr val="F0F0F0"/>
                          </a:highlight>
                          <a:latin typeface="Consolas"/>
                          <a:ea typeface="Consolas"/>
                          <a:cs typeface="Consolas"/>
                          <a:sym typeface="Consolas"/>
                        </a:rPr>
                        <a:t>True</a:t>
                      </a:r>
                      <a:r>
                        <a:rPr lang="tr-TR" sz="1300">
                          <a:solidFill>
                            <a:srgbClr val="373A3C"/>
                          </a:solidFill>
                          <a:highlight>
                            <a:srgbClr val="FDFDFE"/>
                          </a:highlight>
                        </a:rPr>
                        <a:t> if two values are equal or </a:t>
                      </a:r>
                      <a:r>
                        <a:rPr lang="tr-TR" sz="1300">
                          <a:solidFill>
                            <a:srgbClr val="FF0000"/>
                          </a:solidFill>
                          <a:highlight>
                            <a:srgbClr val="F0F0F0"/>
                          </a:highlight>
                          <a:latin typeface="Consolas"/>
                          <a:ea typeface="Consolas"/>
                          <a:cs typeface="Consolas"/>
                          <a:sym typeface="Consolas"/>
                        </a:rPr>
                        <a:t>False</a:t>
                      </a:r>
                      <a:r>
                        <a:rPr lang="tr-TR" sz="1300">
                          <a:solidFill>
                            <a:srgbClr val="373A3C"/>
                          </a:solidFill>
                          <a:highlight>
                            <a:srgbClr val="FDFDFE"/>
                          </a:highlight>
                        </a:rPr>
                        <a:t> if different</a:t>
                      </a:r>
                      <a:endParaRPr sz="130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19050">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tr-TR" sz="1300">
                          <a:solidFill>
                            <a:srgbClr val="373A3C"/>
                          </a:solidFill>
                          <a:highlight>
                            <a:srgbClr val="FDFDFE"/>
                          </a:highlight>
                        </a:rPr>
                        <a:t>2 </a:t>
                      </a:r>
                      <a:r>
                        <a:rPr lang="tr-TR" sz="1300">
                          <a:solidFill>
                            <a:srgbClr val="FF0000"/>
                          </a:solidFill>
                          <a:highlight>
                            <a:srgbClr val="F0F0F0"/>
                          </a:highlight>
                          <a:latin typeface="Consolas"/>
                          <a:ea typeface="Consolas"/>
                          <a:cs typeface="Consolas"/>
                          <a:sym typeface="Consolas"/>
                        </a:rPr>
                        <a:t>==</a:t>
                      </a:r>
                      <a:r>
                        <a:rPr lang="tr-TR" sz="1300">
                          <a:solidFill>
                            <a:srgbClr val="373A3C"/>
                          </a:solidFill>
                          <a:highlight>
                            <a:srgbClr val="FDFDFE"/>
                          </a:highlight>
                        </a:rPr>
                        <a:t> 2 (</a:t>
                      </a:r>
                      <a:r>
                        <a:rPr lang="tr-TR" sz="1300">
                          <a:solidFill>
                            <a:srgbClr val="FF0000"/>
                          </a:solidFill>
                          <a:highlight>
                            <a:srgbClr val="F0F0F0"/>
                          </a:highlight>
                          <a:latin typeface="Consolas"/>
                          <a:ea typeface="Consolas"/>
                          <a:cs typeface="Consolas"/>
                          <a:sym typeface="Consolas"/>
                        </a:rPr>
                        <a:t>True</a:t>
                      </a:r>
                      <a:r>
                        <a:rPr lang="tr-TR" sz="1300">
                          <a:solidFill>
                            <a:srgbClr val="373A3C"/>
                          </a:solidFill>
                          <a:highlight>
                            <a:srgbClr val="FDFDFE"/>
                          </a:highlight>
                        </a:rPr>
                        <a:t>), 2 </a:t>
                      </a:r>
                      <a:r>
                        <a:rPr lang="tr-TR" sz="1300">
                          <a:solidFill>
                            <a:srgbClr val="FF0000"/>
                          </a:solidFill>
                          <a:highlight>
                            <a:srgbClr val="F0F0F0"/>
                          </a:highlight>
                          <a:latin typeface="Consolas"/>
                          <a:ea typeface="Consolas"/>
                          <a:cs typeface="Consolas"/>
                          <a:sym typeface="Consolas"/>
                        </a:rPr>
                        <a:t>==</a:t>
                      </a:r>
                      <a:r>
                        <a:rPr lang="tr-TR" sz="1300">
                          <a:solidFill>
                            <a:srgbClr val="373A3C"/>
                          </a:solidFill>
                          <a:highlight>
                            <a:srgbClr val="FDFDFE"/>
                          </a:highlight>
                        </a:rPr>
                        <a:t> 3 (</a:t>
                      </a:r>
                      <a:r>
                        <a:rPr lang="tr-TR" sz="1300">
                          <a:solidFill>
                            <a:srgbClr val="FF0000"/>
                          </a:solidFill>
                          <a:highlight>
                            <a:srgbClr val="F0F0F0"/>
                          </a:highlight>
                          <a:latin typeface="Consolas"/>
                          <a:ea typeface="Consolas"/>
                          <a:cs typeface="Consolas"/>
                          <a:sym typeface="Consolas"/>
                        </a:rPr>
                        <a:t>False</a:t>
                      </a:r>
                      <a:r>
                        <a:rPr lang="tr-TR" sz="1300">
                          <a:solidFill>
                            <a:srgbClr val="373A3C"/>
                          </a:solidFill>
                          <a:highlight>
                            <a:srgbClr val="FDFDFE"/>
                          </a:highlight>
                        </a:rPr>
                        <a:t>)</a:t>
                      </a:r>
                      <a:endParaRPr sz="130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19050">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None/>
                      </a:pPr>
                      <a:r>
                        <a:rPr lang="tr-TR" sz="1300">
                          <a:solidFill>
                            <a:srgbClr val="FF0000"/>
                          </a:solidFill>
                          <a:highlight>
                            <a:srgbClr val="F0F0F0"/>
                          </a:highlight>
                          <a:latin typeface="Consolas"/>
                          <a:ea typeface="Consolas"/>
                          <a:cs typeface="Consolas"/>
                          <a:sym typeface="Consolas"/>
                        </a:rPr>
                        <a:t>!=</a:t>
                      </a:r>
                      <a:endParaRPr sz="1300">
                        <a:solidFill>
                          <a:srgbClr val="FF0000"/>
                        </a:solidFill>
                        <a:highlight>
                          <a:srgbClr val="F0F0F0"/>
                        </a:highlight>
                        <a:latin typeface="Consolas"/>
                        <a:ea typeface="Consolas"/>
                        <a:cs typeface="Consolas"/>
                        <a:sym typeface="Consolas"/>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tr-TR" sz="1300">
                          <a:solidFill>
                            <a:srgbClr val="373A3C"/>
                          </a:solidFill>
                          <a:highlight>
                            <a:srgbClr val="FDFDFE"/>
                          </a:highlight>
                        </a:rPr>
                        <a:t>Returns </a:t>
                      </a:r>
                      <a:r>
                        <a:rPr lang="tr-TR" sz="1300">
                          <a:solidFill>
                            <a:srgbClr val="FF0000"/>
                          </a:solidFill>
                          <a:highlight>
                            <a:srgbClr val="F0F0F0"/>
                          </a:highlight>
                          <a:latin typeface="Consolas"/>
                          <a:ea typeface="Consolas"/>
                          <a:cs typeface="Consolas"/>
                          <a:sym typeface="Consolas"/>
                        </a:rPr>
                        <a:t>True</a:t>
                      </a:r>
                      <a:r>
                        <a:rPr lang="tr-TR" sz="1300">
                          <a:solidFill>
                            <a:srgbClr val="373A3C"/>
                          </a:solidFill>
                          <a:highlight>
                            <a:srgbClr val="FDFDFE"/>
                          </a:highlight>
                        </a:rPr>
                        <a:t> if two values are not equal or </a:t>
                      </a:r>
                      <a:r>
                        <a:rPr lang="tr-TR" sz="1300">
                          <a:solidFill>
                            <a:srgbClr val="FF0000"/>
                          </a:solidFill>
                          <a:highlight>
                            <a:srgbClr val="F0F0F0"/>
                          </a:highlight>
                          <a:latin typeface="Consolas"/>
                          <a:ea typeface="Consolas"/>
                          <a:cs typeface="Consolas"/>
                          <a:sym typeface="Consolas"/>
                        </a:rPr>
                        <a:t>False</a:t>
                      </a:r>
                      <a:r>
                        <a:rPr lang="tr-TR" sz="1300">
                          <a:solidFill>
                            <a:srgbClr val="373A3C"/>
                          </a:solidFill>
                          <a:highlight>
                            <a:srgbClr val="FDFDFE"/>
                          </a:highlight>
                        </a:rPr>
                        <a:t> if equal</a:t>
                      </a:r>
                      <a:endParaRPr sz="130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tr-TR" sz="1300">
                          <a:solidFill>
                            <a:srgbClr val="373A3C"/>
                          </a:solidFill>
                          <a:highlight>
                            <a:srgbClr val="FDFDFE"/>
                          </a:highlight>
                        </a:rPr>
                        <a:t>2 </a:t>
                      </a:r>
                      <a:r>
                        <a:rPr lang="tr-TR" sz="1300">
                          <a:solidFill>
                            <a:srgbClr val="FF0000"/>
                          </a:solidFill>
                          <a:highlight>
                            <a:srgbClr val="F0F0F0"/>
                          </a:highlight>
                          <a:latin typeface="Consolas"/>
                          <a:ea typeface="Consolas"/>
                          <a:cs typeface="Consolas"/>
                          <a:sym typeface="Consolas"/>
                        </a:rPr>
                        <a:t>!=</a:t>
                      </a:r>
                      <a:r>
                        <a:rPr lang="tr-TR" sz="1300">
                          <a:solidFill>
                            <a:srgbClr val="373A3C"/>
                          </a:solidFill>
                          <a:highlight>
                            <a:srgbClr val="FDFDFE"/>
                          </a:highlight>
                        </a:rPr>
                        <a:t> 2 (</a:t>
                      </a:r>
                      <a:r>
                        <a:rPr lang="tr-TR" sz="1300">
                          <a:solidFill>
                            <a:srgbClr val="FF0000"/>
                          </a:solidFill>
                          <a:highlight>
                            <a:srgbClr val="F0F0F0"/>
                          </a:highlight>
                          <a:latin typeface="Consolas"/>
                          <a:ea typeface="Consolas"/>
                          <a:cs typeface="Consolas"/>
                          <a:sym typeface="Consolas"/>
                        </a:rPr>
                        <a:t>False</a:t>
                      </a:r>
                      <a:r>
                        <a:rPr lang="tr-TR" sz="1300">
                          <a:solidFill>
                            <a:srgbClr val="373A3C"/>
                          </a:solidFill>
                          <a:highlight>
                            <a:srgbClr val="FDFDFE"/>
                          </a:highlight>
                        </a:rPr>
                        <a:t>), 2 </a:t>
                      </a:r>
                      <a:r>
                        <a:rPr lang="tr-TR" sz="1300">
                          <a:solidFill>
                            <a:srgbClr val="FF0000"/>
                          </a:solidFill>
                          <a:highlight>
                            <a:srgbClr val="F0F0F0"/>
                          </a:highlight>
                          <a:latin typeface="Consolas"/>
                          <a:ea typeface="Consolas"/>
                          <a:cs typeface="Consolas"/>
                          <a:sym typeface="Consolas"/>
                        </a:rPr>
                        <a:t>!=</a:t>
                      </a:r>
                      <a:r>
                        <a:rPr lang="tr-TR" sz="1300">
                          <a:solidFill>
                            <a:srgbClr val="373A3C"/>
                          </a:solidFill>
                          <a:highlight>
                            <a:srgbClr val="FDFDFE"/>
                          </a:highlight>
                        </a:rPr>
                        <a:t> 3 (</a:t>
                      </a:r>
                      <a:r>
                        <a:rPr lang="tr-TR" sz="1300">
                          <a:solidFill>
                            <a:srgbClr val="FF0000"/>
                          </a:solidFill>
                          <a:highlight>
                            <a:srgbClr val="F0F0F0"/>
                          </a:highlight>
                          <a:latin typeface="Consolas"/>
                          <a:ea typeface="Consolas"/>
                          <a:cs typeface="Consolas"/>
                          <a:sym typeface="Consolas"/>
                        </a:rPr>
                        <a:t>True</a:t>
                      </a:r>
                      <a:r>
                        <a:rPr lang="tr-TR" sz="1300">
                          <a:solidFill>
                            <a:srgbClr val="373A3C"/>
                          </a:solidFill>
                          <a:highlight>
                            <a:srgbClr val="FDFDFE"/>
                          </a:highlight>
                        </a:rPr>
                        <a:t>)</a:t>
                      </a:r>
                      <a:endParaRPr sz="130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None/>
                      </a:pPr>
                      <a:r>
                        <a:rPr lang="tr-TR" sz="1300">
                          <a:solidFill>
                            <a:srgbClr val="FF0000"/>
                          </a:solidFill>
                          <a:highlight>
                            <a:srgbClr val="F0F0F0"/>
                          </a:highlight>
                          <a:latin typeface="Consolas"/>
                          <a:ea typeface="Consolas"/>
                          <a:cs typeface="Consolas"/>
                          <a:sym typeface="Consolas"/>
                        </a:rPr>
                        <a:t>&gt;</a:t>
                      </a:r>
                      <a:endParaRPr sz="1300">
                        <a:solidFill>
                          <a:srgbClr val="FF0000"/>
                        </a:solidFill>
                        <a:highlight>
                          <a:srgbClr val="F0F0F0"/>
                        </a:highlight>
                        <a:latin typeface="Consolas"/>
                        <a:ea typeface="Consolas"/>
                        <a:cs typeface="Consolas"/>
                        <a:sym typeface="Consolas"/>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tr-TR" sz="1300">
                          <a:solidFill>
                            <a:srgbClr val="373A3C"/>
                          </a:solidFill>
                          <a:highlight>
                            <a:srgbClr val="FDFDFE"/>
                          </a:highlight>
                        </a:rPr>
                        <a:t>Returns </a:t>
                      </a:r>
                      <a:r>
                        <a:rPr lang="tr-TR" sz="1300">
                          <a:solidFill>
                            <a:srgbClr val="FF0000"/>
                          </a:solidFill>
                          <a:highlight>
                            <a:srgbClr val="F0F0F0"/>
                          </a:highlight>
                          <a:latin typeface="Consolas"/>
                          <a:ea typeface="Consolas"/>
                          <a:cs typeface="Consolas"/>
                          <a:sym typeface="Consolas"/>
                        </a:rPr>
                        <a:t>True</a:t>
                      </a:r>
                      <a:r>
                        <a:rPr lang="tr-TR" sz="1300">
                          <a:solidFill>
                            <a:srgbClr val="373A3C"/>
                          </a:solidFill>
                          <a:highlight>
                            <a:srgbClr val="FDFDFE"/>
                          </a:highlight>
                        </a:rPr>
                        <a:t> if the value on the left is greater than the value on the right otherwise returns </a:t>
                      </a:r>
                      <a:r>
                        <a:rPr lang="tr-TR" sz="1300">
                          <a:solidFill>
                            <a:srgbClr val="FF0000"/>
                          </a:solidFill>
                          <a:highlight>
                            <a:srgbClr val="F0F0F0"/>
                          </a:highlight>
                          <a:latin typeface="Consolas"/>
                          <a:ea typeface="Consolas"/>
                          <a:cs typeface="Consolas"/>
                          <a:sym typeface="Consolas"/>
                        </a:rPr>
                        <a:t>False</a:t>
                      </a:r>
                      <a:endParaRPr sz="1300">
                        <a:solidFill>
                          <a:srgbClr val="FF0000"/>
                        </a:solidFill>
                        <a:highlight>
                          <a:srgbClr val="F0F0F0"/>
                        </a:highlight>
                        <a:latin typeface="Consolas"/>
                        <a:ea typeface="Consolas"/>
                        <a:cs typeface="Consolas"/>
                        <a:sym typeface="Consolas"/>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tr-TR" sz="1300">
                          <a:solidFill>
                            <a:srgbClr val="373A3C"/>
                          </a:solidFill>
                          <a:highlight>
                            <a:srgbClr val="FDFDFE"/>
                          </a:highlight>
                        </a:rPr>
                        <a:t>3 </a:t>
                      </a:r>
                      <a:r>
                        <a:rPr lang="tr-TR" sz="1300">
                          <a:solidFill>
                            <a:srgbClr val="FF0000"/>
                          </a:solidFill>
                          <a:highlight>
                            <a:srgbClr val="F0F0F0"/>
                          </a:highlight>
                          <a:latin typeface="Consolas"/>
                          <a:ea typeface="Consolas"/>
                          <a:cs typeface="Consolas"/>
                          <a:sym typeface="Consolas"/>
                        </a:rPr>
                        <a:t>&gt;</a:t>
                      </a:r>
                      <a:r>
                        <a:rPr lang="tr-TR" sz="1300">
                          <a:solidFill>
                            <a:srgbClr val="373A3C"/>
                          </a:solidFill>
                          <a:highlight>
                            <a:srgbClr val="FDFDFE"/>
                          </a:highlight>
                        </a:rPr>
                        <a:t> 2 (</a:t>
                      </a:r>
                      <a:r>
                        <a:rPr lang="tr-TR" sz="1300">
                          <a:solidFill>
                            <a:srgbClr val="FF0000"/>
                          </a:solidFill>
                          <a:highlight>
                            <a:srgbClr val="F0F0F0"/>
                          </a:highlight>
                          <a:latin typeface="Consolas"/>
                          <a:ea typeface="Consolas"/>
                          <a:cs typeface="Consolas"/>
                          <a:sym typeface="Consolas"/>
                        </a:rPr>
                        <a:t>True</a:t>
                      </a:r>
                      <a:r>
                        <a:rPr lang="tr-TR" sz="1300">
                          <a:solidFill>
                            <a:srgbClr val="373A3C"/>
                          </a:solidFill>
                          <a:highlight>
                            <a:srgbClr val="FDFDFE"/>
                          </a:highlight>
                        </a:rPr>
                        <a:t>), 2 </a:t>
                      </a:r>
                      <a:r>
                        <a:rPr lang="tr-TR" sz="1300">
                          <a:solidFill>
                            <a:srgbClr val="FF0000"/>
                          </a:solidFill>
                          <a:highlight>
                            <a:srgbClr val="F0F0F0"/>
                          </a:highlight>
                          <a:latin typeface="Consolas"/>
                          <a:ea typeface="Consolas"/>
                          <a:cs typeface="Consolas"/>
                          <a:sym typeface="Consolas"/>
                        </a:rPr>
                        <a:t>&gt;</a:t>
                      </a:r>
                      <a:r>
                        <a:rPr lang="tr-TR" sz="1300">
                          <a:solidFill>
                            <a:srgbClr val="373A3C"/>
                          </a:solidFill>
                          <a:highlight>
                            <a:srgbClr val="FDFDFE"/>
                          </a:highlight>
                        </a:rPr>
                        <a:t> 3 (</a:t>
                      </a:r>
                      <a:r>
                        <a:rPr lang="tr-TR" sz="1300">
                          <a:solidFill>
                            <a:srgbClr val="FF0000"/>
                          </a:solidFill>
                          <a:highlight>
                            <a:srgbClr val="F0F0F0"/>
                          </a:highlight>
                          <a:latin typeface="Consolas"/>
                          <a:ea typeface="Consolas"/>
                          <a:cs typeface="Consolas"/>
                          <a:sym typeface="Consolas"/>
                        </a:rPr>
                        <a:t>False</a:t>
                      </a:r>
                      <a:r>
                        <a:rPr lang="tr-TR" sz="1300">
                          <a:solidFill>
                            <a:srgbClr val="373A3C"/>
                          </a:solidFill>
                          <a:highlight>
                            <a:srgbClr val="FDFDFE"/>
                          </a:highlight>
                        </a:rPr>
                        <a:t>)</a:t>
                      </a:r>
                      <a:endParaRPr sz="130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None/>
                      </a:pPr>
                      <a:r>
                        <a:rPr lang="tr-TR" sz="1300">
                          <a:solidFill>
                            <a:srgbClr val="FF0000"/>
                          </a:solidFill>
                          <a:highlight>
                            <a:srgbClr val="F0F0F0"/>
                          </a:highlight>
                          <a:latin typeface="Consolas"/>
                          <a:ea typeface="Consolas"/>
                          <a:cs typeface="Consolas"/>
                          <a:sym typeface="Consolas"/>
                        </a:rPr>
                        <a:t>&lt;</a:t>
                      </a:r>
                      <a:endParaRPr sz="1300">
                        <a:solidFill>
                          <a:srgbClr val="FF0000"/>
                        </a:solidFill>
                        <a:highlight>
                          <a:srgbClr val="F0F0F0"/>
                        </a:highlight>
                        <a:latin typeface="Consolas"/>
                        <a:ea typeface="Consolas"/>
                        <a:cs typeface="Consolas"/>
                        <a:sym typeface="Consolas"/>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tr-TR" sz="1300">
                          <a:solidFill>
                            <a:srgbClr val="373A3C"/>
                          </a:solidFill>
                          <a:highlight>
                            <a:srgbClr val="FDFDFE"/>
                          </a:highlight>
                        </a:rPr>
                        <a:t>Returns </a:t>
                      </a:r>
                      <a:r>
                        <a:rPr lang="tr-TR" sz="1300">
                          <a:solidFill>
                            <a:srgbClr val="FF0000"/>
                          </a:solidFill>
                          <a:highlight>
                            <a:srgbClr val="F0F0F0"/>
                          </a:highlight>
                          <a:latin typeface="Consolas"/>
                          <a:ea typeface="Consolas"/>
                          <a:cs typeface="Consolas"/>
                          <a:sym typeface="Consolas"/>
                        </a:rPr>
                        <a:t>True</a:t>
                      </a:r>
                      <a:r>
                        <a:rPr lang="tr-TR" sz="1300">
                          <a:solidFill>
                            <a:srgbClr val="373A3C"/>
                          </a:solidFill>
                          <a:highlight>
                            <a:srgbClr val="FDFDFE"/>
                          </a:highlight>
                        </a:rPr>
                        <a:t> if the value on the left is less than the value on the right otherwise returns </a:t>
                      </a:r>
                      <a:r>
                        <a:rPr lang="tr-TR" sz="1300">
                          <a:solidFill>
                            <a:srgbClr val="FF0000"/>
                          </a:solidFill>
                          <a:highlight>
                            <a:srgbClr val="F0F0F0"/>
                          </a:highlight>
                          <a:latin typeface="Consolas"/>
                          <a:ea typeface="Consolas"/>
                          <a:cs typeface="Consolas"/>
                          <a:sym typeface="Consolas"/>
                        </a:rPr>
                        <a:t>False</a:t>
                      </a:r>
                      <a:endParaRPr sz="1300">
                        <a:solidFill>
                          <a:srgbClr val="FF0000"/>
                        </a:solidFill>
                        <a:highlight>
                          <a:srgbClr val="F0F0F0"/>
                        </a:highlight>
                        <a:latin typeface="Consolas"/>
                        <a:ea typeface="Consolas"/>
                        <a:cs typeface="Consolas"/>
                        <a:sym typeface="Consolas"/>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tr-TR" sz="1300">
                          <a:solidFill>
                            <a:srgbClr val="373A3C"/>
                          </a:solidFill>
                          <a:highlight>
                            <a:srgbClr val="FDFDFE"/>
                          </a:highlight>
                        </a:rPr>
                        <a:t>2 </a:t>
                      </a:r>
                      <a:r>
                        <a:rPr lang="tr-TR" sz="1300">
                          <a:solidFill>
                            <a:srgbClr val="FF0000"/>
                          </a:solidFill>
                          <a:highlight>
                            <a:srgbClr val="F0F0F0"/>
                          </a:highlight>
                          <a:latin typeface="Consolas"/>
                          <a:ea typeface="Consolas"/>
                          <a:cs typeface="Consolas"/>
                          <a:sym typeface="Consolas"/>
                        </a:rPr>
                        <a:t>&lt;</a:t>
                      </a:r>
                      <a:r>
                        <a:rPr lang="tr-TR" sz="1300">
                          <a:solidFill>
                            <a:srgbClr val="373A3C"/>
                          </a:solidFill>
                          <a:highlight>
                            <a:srgbClr val="FDFDFE"/>
                          </a:highlight>
                        </a:rPr>
                        <a:t> 3 (</a:t>
                      </a:r>
                      <a:r>
                        <a:rPr lang="tr-TR" sz="1300">
                          <a:solidFill>
                            <a:srgbClr val="FF0000"/>
                          </a:solidFill>
                          <a:highlight>
                            <a:srgbClr val="F0F0F0"/>
                          </a:highlight>
                          <a:latin typeface="Consolas"/>
                          <a:ea typeface="Consolas"/>
                          <a:cs typeface="Consolas"/>
                          <a:sym typeface="Consolas"/>
                        </a:rPr>
                        <a:t>True</a:t>
                      </a:r>
                      <a:r>
                        <a:rPr lang="tr-TR" sz="1300">
                          <a:solidFill>
                            <a:srgbClr val="373A3C"/>
                          </a:solidFill>
                          <a:highlight>
                            <a:srgbClr val="FDFDFE"/>
                          </a:highlight>
                        </a:rPr>
                        <a:t>), 3 </a:t>
                      </a:r>
                      <a:r>
                        <a:rPr lang="tr-TR" sz="1300">
                          <a:solidFill>
                            <a:srgbClr val="FF0000"/>
                          </a:solidFill>
                          <a:highlight>
                            <a:srgbClr val="F0F0F0"/>
                          </a:highlight>
                          <a:latin typeface="Consolas"/>
                          <a:ea typeface="Consolas"/>
                          <a:cs typeface="Consolas"/>
                          <a:sym typeface="Consolas"/>
                        </a:rPr>
                        <a:t>&lt;</a:t>
                      </a:r>
                      <a:r>
                        <a:rPr lang="tr-TR" sz="1300">
                          <a:solidFill>
                            <a:srgbClr val="373A3C"/>
                          </a:solidFill>
                          <a:highlight>
                            <a:srgbClr val="FDFDFE"/>
                          </a:highlight>
                        </a:rPr>
                        <a:t> 2 (</a:t>
                      </a:r>
                      <a:r>
                        <a:rPr lang="tr-TR" sz="1300">
                          <a:solidFill>
                            <a:srgbClr val="FF0000"/>
                          </a:solidFill>
                          <a:highlight>
                            <a:srgbClr val="F0F0F0"/>
                          </a:highlight>
                          <a:latin typeface="Consolas"/>
                          <a:ea typeface="Consolas"/>
                          <a:cs typeface="Consolas"/>
                          <a:sym typeface="Consolas"/>
                        </a:rPr>
                        <a:t>False</a:t>
                      </a:r>
                      <a:r>
                        <a:rPr lang="tr-TR" sz="1300">
                          <a:solidFill>
                            <a:srgbClr val="373A3C"/>
                          </a:solidFill>
                          <a:highlight>
                            <a:srgbClr val="FDFDFE"/>
                          </a:highlight>
                        </a:rPr>
                        <a:t>)</a:t>
                      </a:r>
                      <a:endParaRPr sz="130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None/>
                      </a:pPr>
                      <a:r>
                        <a:rPr lang="tr-TR" sz="1300">
                          <a:solidFill>
                            <a:srgbClr val="FF0000"/>
                          </a:solidFill>
                          <a:highlight>
                            <a:srgbClr val="F0F0F0"/>
                          </a:highlight>
                          <a:latin typeface="Consolas"/>
                          <a:ea typeface="Consolas"/>
                          <a:cs typeface="Consolas"/>
                          <a:sym typeface="Consolas"/>
                        </a:rPr>
                        <a:t>&gt;=</a:t>
                      </a:r>
                      <a:endParaRPr sz="1300">
                        <a:solidFill>
                          <a:srgbClr val="FF0000"/>
                        </a:solidFill>
                        <a:highlight>
                          <a:srgbClr val="F0F0F0"/>
                        </a:highlight>
                        <a:latin typeface="Consolas"/>
                        <a:ea typeface="Consolas"/>
                        <a:cs typeface="Consolas"/>
                        <a:sym typeface="Consolas"/>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tr-TR" sz="1300">
                          <a:solidFill>
                            <a:srgbClr val="373A3C"/>
                          </a:solidFill>
                          <a:highlight>
                            <a:srgbClr val="FDFDFE"/>
                          </a:highlight>
                        </a:rPr>
                        <a:t>Returns </a:t>
                      </a:r>
                      <a:r>
                        <a:rPr lang="tr-TR" sz="1300">
                          <a:solidFill>
                            <a:srgbClr val="FF0000"/>
                          </a:solidFill>
                          <a:highlight>
                            <a:srgbClr val="F0F0F0"/>
                          </a:highlight>
                          <a:latin typeface="Consolas"/>
                          <a:ea typeface="Consolas"/>
                          <a:cs typeface="Consolas"/>
                          <a:sym typeface="Consolas"/>
                        </a:rPr>
                        <a:t>True</a:t>
                      </a:r>
                      <a:r>
                        <a:rPr lang="tr-TR" sz="1300">
                          <a:solidFill>
                            <a:srgbClr val="373A3C"/>
                          </a:solidFill>
                          <a:highlight>
                            <a:srgbClr val="FDFDFE"/>
                          </a:highlight>
                        </a:rPr>
                        <a:t> if the value on the left is greater than or equal to the value on the right otherwise returns </a:t>
                      </a:r>
                      <a:r>
                        <a:rPr lang="tr-TR" sz="1300">
                          <a:solidFill>
                            <a:srgbClr val="FF0000"/>
                          </a:solidFill>
                          <a:highlight>
                            <a:srgbClr val="F0F0F0"/>
                          </a:highlight>
                          <a:latin typeface="Consolas"/>
                          <a:ea typeface="Consolas"/>
                          <a:cs typeface="Consolas"/>
                          <a:sym typeface="Consolas"/>
                        </a:rPr>
                        <a:t>False</a:t>
                      </a:r>
                      <a:endParaRPr sz="1300">
                        <a:solidFill>
                          <a:srgbClr val="FF0000"/>
                        </a:solidFill>
                        <a:highlight>
                          <a:srgbClr val="F0F0F0"/>
                        </a:highlight>
                        <a:latin typeface="Consolas"/>
                        <a:ea typeface="Consolas"/>
                        <a:cs typeface="Consolas"/>
                        <a:sym typeface="Consolas"/>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tr-TR" sz="1300">
                          <a:solidFill>
                            <a:srgbClr val="373A3C"/>
                          </a:solidFill>
                          <a:highlight>
                            <a:srgbClr val="FDFDFE"/>
                          </a:highlight>
                        </a:rPr>
                        <a:t>3 </a:t>
                      </a:r>
                      <a:r>
                        <a:rPr lang="tr-TR" sz="1300">
                          <a:solidFill>
                            <a:srgbClr val="FF0000"/>
                          </a:solidFill>
                          <a:highlight>
                            <a:srgbClr val="F0F0F0"/>
                          </a:highlight>
                          <a:latin typeface="Consolas"/>
                          <a:ea typeface="Consolas"/>
                          <a:cs typeface="Consolas"/>
                          <a:sym typeface="Consolas"/>
                        </a:rPr>
                        <a:t>&gt;= </a:t>
                      </a:r>
                      <a:r>
                        <a:rPr lang="tr-TR" sz="1300">
                          <a:solidFill>
                            <a:srgbClr val="373A3C"/>
                          </a:solidFill>
                          <a:highlight>
                            <a:srgbClr val="FDFDFE"/>
                          </a:highlight>
                        </a:rPr>
                        <a:t>2 (</a:t>
                      </a:r>
                      <a:r>
                        <a:rPr lang="tr-TR" sz="1300">
                          <a:solidFill>
                            <a:srgbClr val="FF0000"/>
                          </a:solidFill>
                          <a:highlight>
                            <a:srgbClr val="F0F0F0"/>
                          </a:highlight>
                          <a:latin typeface="Consolas"/>
                          <a:ea typeface="Consolas"/>
                          <a:cs typeface="Consolas"/>
                          <a:sym typeface="Consolas"/>
                        </a:rPr>
                        <a:t>True</a:t>
                      </a:r>
                      <a:r>
                        <a:rPr lang="tr-TR" sz="1300">
                          <a:solidFill>
                            <a:srgbClr val="373A3C"/>
                          </a:solidFill>
                          <a:highlight>
                            <a:srgbClr val="FDFDFE"/>
                          </a:highlight>
                        </a:rPr>
                        <a:t>), 3 </a:t>
                      </a:r>
                      <a:r>
                        <a:rPr lang="tr-TR" sz="1300">
                          <a:solidFill>
                            <a:srgbClr val="FF0000"/>
                          </a:solidFill>
                          <a:highlight>
                            <a:srgbClr val="F0F0F0"/>
                          </a:highlight>
                          <a:latin typeface="Consolas"/>
                          <a:ea typeface="Consolas"/>
                          <a:cs typeface="Consolas"/>
                          <a:sym typeface="Consolas"/>
                        </a:rPr>
                        <a:t>&gt;=</a:t>
                      </a:r>
                      <a:r>
                        <a:rPr lang="tr-TR" sz="1300">
                          <a:solidFill>
                            <a:srgbClr val="373A3C"/>
                          </a:solidFill>
                          <a:highlight>
                            <a:srgbClr val="FDFDFE"/>
                          </a:highlight>
                        </a:rPr>
                        <a:t> 3 (</a:t>
                      </a:r>
                      <a:r>
                        <a:rPr lang="tr-TR" sz="1300">
                          <a:solidFill>
                            <a:srgbClr val="FF0000"/>
                          </a:solidFill>
                          <a:highlight>
                            <a:srgbClr val="F0F0F0"/>
                          </a:highlight>
                          <a:latin typeface="Consolas"/>
                          <a:ea typeface="Consolas"/>
                          <a:cs typeface="Consolas"/>
                          <a:sym typeface="Consolas"/>
                        </a:rPr>
                        <a:t>True</a:t>
                      </a:r>
                      <a:r>
                        <a:rPr lang="tr-TR" sz="1300">
                          <a:solidFill>
                            <a:srgbClr val="373A3C"/>
                          </a:solidFill>
                          <a:highlight>
                            <a:srgbClr val="FDFDFE"/>
                          </a:highlight>
                        </a:rPr>
                        <a:t>), 2</a:t>
                      </a:r>
                      <a:r>
                        <a:rPr lang="tr-TR" sz="1300">
                          <a:solidFill>
                            <a:srgbClr val="373A3C"/>
                          </a:solidFill>
                          <a:highlight>
                            <a:srgbClr val="FDFDFE"/>
                          </a:highlight>
                        </a:rPr>
                        <a:t> </a:t>
                      </a:r>
                      <a:r>
                        <a:rPr lang="tr-TR" sz="1300">
                          <a:solidFill>
                            <a:srgbClr val="FF0000"/>
                          </a:solidFill>
                          <a:highlight>
                            <a:srgbClr val="F0F0F0"/>
                          </a:highlight>
                          <a:latin typeface="Consolas"/>
                          <a:ea typeface="Consolas"/>
                          <a:cs typeface="Consolas"/>
                          <a:sym typeface="Consolas"/>
                        </a:rPr>
                        <a:t>&gt;=</a:t>
                      </a:r>
                      <a:r>
                        <a:rPr lang="tr-TR" sz="1300">
                          <a:solidFill>
                            <a:srgbClr val="373A3C"/>
                          </a:solidFill>
                          <a:highlight>
                            <a:srgbClr val="FDFDFE"/>
                          </a:highlight>
                        </a:rPr>
                        <a:t> 3 (</a:t>
                      </a:r>
                      <a:r>
                        <a:rPr lang="tr-TR" sz="1300">
                          <a:solidFill>
                            <a:srgbClr val="FF0000"/>
                          </a:solidFill>
                          <a:highlight>
                            <a:srgbClr val="F0F0F0"/>
                          </a:highlight>
                          <a:latin typeface="Consolas"/>
                          <a:ea typeface="Consolas"/>
                          <a:cs typeface="Consolas"/>
                          <a:sym typeface="Consolas"/>
                        </a:rPr>
                        <a:t>False</a:t>
                      </a:r>
                      <a:r>
                        <a:rPr lang="tr-TR" sz="1300">
                          <a:solidFill>
                            <a:srgbClr val="373A3C"/>
                          </a:solidFill>
                          <a:highlight>
                            <a:srgbClr val="FDFDFE"/>
                          </a:highlight>
                        </a:rPr>
                        <a:t>)</a:t>
                      </a:r>
                      <a:endParaRPr sz="130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None/>
                      </a:pPr>
                      <a:r>
                        <a:rPr lang="tr-TR" sz="1300">
                          <a:solidFill>
                            <a:srgbClr val="FF0000"/>
                          </a:solidFill>
                          <a:highlight>
                            <a:srgbClr val="F0F0F0"/>
                          </a:highlight>
                          <a:latin typeface="Consolas"/>
                          <a:ea typeface="Consolas"/>
                          <a:cs typeface="Consolas"/>
                          <a:sym typeface="Consolas"/>
                        </a:rPr>
                        <a:t>&lt;=</a:t>
                      </a:r>
                      <a:endParaRPr sz="1300">
                        <a:solidFill>
                          <a:srgbClr val="FF0000"/>
                        </a:solidFill>
                        <a:highlight>
                          <a:srgbClr val="F0F0F0"/>
                        </a:highlight>
                        <a:latin typeface="Consolas"/>
                        <a:ea typeface="Consolas"/>
                        <a:cs typeface="Consolas"/>
                        <a:sym typeface="Consolas"/>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tr-TR" sz="1300">
                          <a:solidFill>
                            <a:srgbClr val="373A3C"/>
                          </a:solidFill>
                          <a:highlight>
                            <a:srgbClr val="FDFDFE"/>
                          </a:highlight>
                        </a:rPr>
                        <a:t>Returns </a:t>
                      </a:r>
                      <a:r>
                        <a:rPr lang="tr-TR" sz="1300">
                          <a:solidFill>
                            <a:srgbClr val="FF0000"/>
                          </a:solidFill>
                          <a:highlight>
                            <a:srgbClr val="F0F0F0"/>
                          </a:highlight>
                          <a:latin typeface="Consolas"/>
                          <a:ea typeface="Consolas"/>
                          <a:cs typeface="Consolas"/>
                          <a:sym typeface="Consolas"/>
                        </a:rPr>
                        <a:t>True</a:t>
                      </a:r>
                      <a:r>
                        <a:rPr lang="tr-TR" sz="1300">
                          <a:solidFill>
                            <a:srgbClr val="373A3C"/>
                          </a:solidFill>
                          <a:highlight>
                            <a:srgbClr val="FDFDFE"/>
                          </a:highlight>
                        </a:rPr>
                        <a:t> if the value on the left is less than or equal to the value on the right otherwise returns </a:t>
                      </a:r>
                      <a:r>
                        <a:rPr lang="tr-TR" sz="1300">
                          <a:solidFill>
                            <a:srgbClr val="FF0000"/>
                          </a:solidFill>
                          <a:highlight>
                            <a:srgbClr val="F0F0F0"/>
                          </a:highlight>
                          <a:latin typeface="Consolas"/>
                          <a:ea typeface="Consolas"/>
                          <a:cs typeface="Consolas"/>
                          <a:sym typeface="Consolas"/>
                        </a:rPr>
                        <a:t>False</a:t>
                      </a:r>
                      <a:endParaRPr sz="1300">
                        <a:solidFill>
                          <a:srgbClr val="FF0000"/>
                        </a:solidFill>
                        <a:highlight>
                          <a:srgbClr val="F0F0F0"/>
                        </a:highlight>
                        <a:latin typeface="Consolas"/>
                        <a:ea typeface="Consolas"/>
                        <a:cs typeface="Consolas"/>
                        <a:sym typeface="Consolas"/>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tr-TR" sz="1300">
                          <a:solidFill>
                            <a:srgbClr val="373A3C"/>
                          </a:solidFill>
                          <a:highlight>
                            <a:srgbClr val="FDFDFE"/>
                          </a:highlight>
                        </a:rPr>
                        <a:t>3 </a:t>
                      </a:r>
                      <a:r>
                        <a:rPr lang="tr-TR" sz="1300">
                          <a:solidFill>
                            <a:srgbClr val="FF0000"/>
                          </a:solidFill>
                          <a:highlight>
                            <a:srgbClr val="F0F0F0"/>
                          </a:highlight>
                          <a:latin typeface="Consolas"/>
                          <a:ea typeface="Consolas"/>
                          <a:cs typeface="Consolas"/>
                          <a:sym typeface="Consolas"/>
                        </a:rPr>
                        <a:t>&lt;=</a:t>
                      </a:r>
                      <a:r>
                        <a:rPr lang="tr-TR" sz="1300">
                          <a:solidFill>
                            <a:srgbClr val="373A3C"/>
                          </a:solidFill>
                          <a:highlight>
                            <a:srgbClr val="FDFDFE"/>
                          </a:highlight>
                        </a:rPr>
                        <a:t> 2 (</a:t>
                      </a:r>
                      <a:r>
                        <a:rPr lang="tr-TR" sz="1300">
                          <a:solidFill>
                            <a:srgbClr val="FF0000"/>
                          </a:solidFill>
                          <a:highlight>
                            <a:srgbClr val="F0F0F0"/>
                          </a:highlight>
                          <a:latin typeface="Consolas"/>
                          <a:ea typeface="Consolas"/>
                          <a:cs typeface="Consolas"/>
                          <a:sym typeface="Consolas"/>
                        </a:rPr>
                        <a:t>False</a:t>
                      </a:r>
                      <a:r>
                        <a:rPr lang="tr-TR" sz="1300">
                          <a:solidFill>
                            <a:srgbClr val="373A3C"/>
                          </a:solidFill>
                          <a:highlight>
                            <a:srgbClr val="FDFDFE"/>
                          </a:highlight>
                        </a:rPr>
                        <a:t>), 3 </a:t>
                      </a:r>
                      <a:r>
                        <a:rPr lang="tr-TR" sz="1300">
                          <a:solidFill>
                            <a:srgbClr val="FF0000"/>
                          </a:solidFill>
                          <a:highlight>
                            <a:srgbClr val="F0F0F0"/>
                          </a:highlight>
                          <a:latin typeface="Consolas"/>
                          <a:ea typeface="Consolas"/>
                          <a:cs typeface="Consolas"/>
                          <a:sym typeface="Consolas"/>
                        </a:rPr>
                        <a:t>&lt;=</a:t>
                      </a:r>
                      <a:r>
                        <a:rPr lang="tr-TR" sz="1300">
                          <a:solidFill>
                            <a:srgbClr val="373A3C"/>
                          </a:solidFill>
                          <a:highlight>
                            <a:srgbClr val="FDFDFE"/>
                          </a:highlight>
                        </a:rPr>
                        <a:t> 3 (</a:t>
                      </a:r>
                      <a:r>
                        <a:rPr lang="tr-TR" sz="1300">
                          <a:solidFill>
                            <a:srgbClr val="FF0000"/>
                          </a:solidFill>
                          <a:highlight>
                            <a:srgbClr val="F0F0F0"/>
                          </a:highlight>
                          <a:latin typeface="Consolas"/>
                          <a:ea typeface="Consolas"/>
                          <a:cs typeface="Consolas"/>
                          <a:sym typeface="Consolas"/>
                        </a:rPr>
                        <a:t>True</a:t>
                      </a:r>
                      <a:r>
                        <a:rPr lang="tr-TR" sz="1300">
                          <a:solidFill>
                            <a:srgbClr val="373A3C"/>
                          </a:solidFill>
                          <a:highlight>
                            <a:srgbClr val="FDFDFE"/>
                          </a:highlight>
                        </a:rPr>
                        <a:t>), 2 </a:t>
                      </a:r>
                      <a:r>
                        <a:rPr lang="tr-TR" sz="1300">
                          <a:solidFill>
                            <a:srgbClr val="FF0000"/>
                          </a:solidFill>
                          <a:highlight>
                            <a:srgbClr val="F0F0F0"/>
                          </a:highlight>
                          <a:latin typeface="Consolas"/>
                          <a:ea typeface="Consolas"/>
                          <a:cs typeface="Consolas"/>
                          <a:sym typeface="Consolas"/>
                        </a:rPr>
                        <a:t>&lt;=</a:t>
                      </a:r>
                      <a:r>
                        <a:rPr lang="tr-TR" sz="1300">
                          <a:solidFill>
                            <a:srgbClr val="373A3C"/>
                          </a:solidFill>
                          <a:highlight>
                            <a:srgbClr val="FDFDFE"/>
                          </a:highlight>
                        </a:rPr>
                        <a:t> 3 (</a:t>
                      </a:r>
                      <a:r>
                        <a:rPr lang="tr-TR" sz="1300">
                          <a:solidFill>
                            <a:srgbClr val="FF0000"/>
                          </a:solidFill>
                          <a:highlight>
                            <a:srgbClr val="F0F0F0"/>
                          </a:highlight>
                          <a:latin typeface="Consolas"/>
                          <a:ea typeface="Consolas"/>
                          <a:cs typeface="Consolas"/>
                          <a:sym typeface="Consolas"/>
                        </a:rPr>
                        <a:t>True</a:t>
                      </a:r>
                      <a:r>
                        <a:rPr lang="tr-TR" sz="1300">
                          <a:solidFill>
                            <a:srgbClr val="373A3C"/>
                          </a:solidFill>
                          <a:highlight>
                            <a:srgbClr val="FDFDFE"/>
                          </a:highlight>
                        </a:rPr>
                        <a:t>)</a:t>
                      </a:r>
                      <a:endParaRPr sz="130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23"/>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Comparison Operators</a:t>
            </a:r>
            <a:endParaRPr sz="4000">
              <a:solidFill>
                <a:srgbClr val="419DD3"/>
              </a:solidFill>
              <a:latin typeface="Raleway Medium"/>
              <a:ea typeface="Raleway Medium"/>
              <a:cs typeface="Raleway Medium"/>
              <a:sym typeface="Raleway Medium"/>
            </a:endParaRPr>
          </a:p>
        </p:txBody>
      </p:sp>
      <p:sp>
        <p:nvSpPr>
          <p:cNvPr id="732" name="Google Shape;732;p23"/>
          <p:cNvSpPr txBox="1"/>
          <p:nvPr>
            <p:ph idx="4294967295" type="subTitle"/>
          </p:nvPr>
        </p:nvSpPr>
        <p:spPr>
          <a:xfrm>
            <a:off x="220025" y="800200"/>
            <a:ext cx="8538900" cy="5592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Let’s examine the following </a:t>
            </a:r>
            <a:r>
              <a:rPr lang="tr-TR" sz="2200">
                <a:solidFill>
                  <a:srgbClr val="434343"/>
                </a:solidFill>
                <a:latin typeface="Montserrat Medium"/>
                <a:ea typeface="Montserrat Medium"/>
                <a:cs typeface="Montserrat Medium"/>
                <a:sym typeface="Montserrat Medium"/>
              </a:rPr>
              <a:t>pre-class</a:t>
            </a:r>
            <a:r>
              <a:rPr lang="tr-TR" sz="2200">
                <a:solidFill>
                  <a:srgbClr val="434343"/>
                </a:solidFill>
                <a:latin typeface="Montserrat Light"/>
                <a:ea typeface="Montserrat Light"/>
                <a:cs typeface="Montserrat Light"/>
                <a:sym typeface="Montserrat Light"/>
              </a:rPr>
              <a:t> example carefully :</a:t>
            </a:r>
            <a:endParaRPr b="0" i="0" sz="2200" u="none" cap="none" strike="noStrike">
              <a:solidFill>
                <a:srgbClr val="434343"/>
              </a:solidFill>
              <a:latin typeface="Montserrat Light"/>
              <a:ea typeface="Montserrat Light"/>
              <a:cs typeface="Montserrat Light"/>
              <a:sym typeface="Montserrat Light"/>
            </a:endParaRPr>
          </a:p>
        </p:txBody>
      </p:sp>
      <p:pic>
        <p:nvPicPr>
          <p:cNvPr id="733" name="Google Shape;733;p23"/>
          <p:cNvPicPr preferRelativeResize="0"/>
          <p:nvPr/>
        </p:nvPicPr>
        <p:blipFill>
          <a:blip r:embed="rId3">
            <a:alphaModFix/>
          </a:blip>
          <a:stretch>
            <a:fillRect/>
          </a:stretch>
        </p:blipFill>
        <p:spPr>
          <a:xfrm>
            <a:off x="152400" y="1359400"/>
            <a:ext cx="8839198" cy="1761999"/>
          </a:xfrm>
          <a:prstGeom prst="rect">
            <a:avLst/>
          </a:prstGeom>
          <a:noFill/>
          <a:ln>
            <a:noFill/>
          </a:ln>
        </p:spPr>
      </p:pic>
      <p:sp>
        <p:nvSpPr>
          <p:cNvPr id="734" name="Google Shape;734;p23">
            <a:hlinkClick r:id="rId4"/>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24"/>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Comparison Operators</a:t>
            </a:r>
            <a:endParaRPr sz="4000">
              <a:solidFill>
                <a:srgbClr val="419DD3"/>
              </a:solidFill>
              <a:latin typeface="Raleway Medium"/>
              <a:ea typeface="Raleway Medium"/>
              <a:cs typeface="Raleway Medium"/>
              <a:sym typeface="Raleway Medium"/>
            </a:endParaRPr>
          </a:p>
        </p:txBody>
      </p:sp>
      <p:sp>
        <p:nvSpPr>
          <p:cNvPr id="740" name="Google Shape;740;p24"/>
          <p:cNvSpPr txBox="1"/>
          <p:nvPr>
            <p:ph idx="4294967295" type="subTitle"/>
          </p:nvPr>
        </p:nvSpPr>
        <p:spPr>
          <a:xfrm>
            <a:off x="220025" y="800200"/>
            <a:ext cx="8035800" cy="5592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Let’s examine the following example carefully :</a:t>
            </a:r>
            <a:endParaRPr b="0" i="0" sz="2200" u="none" cap="none" strike="noStrike">
              <a:solidFill>
                <a:srgbClr val="434343"/>
              </a:solidFill>
              <a:latin typeface="Montserrat Light"/>
              <a:ea typeface="Montserrat Light"/>
              <a:cs typeface="Montserrat Light"/>
              <a:sym typeface="Montserrat Light"/>
            </a:endParaRPr>
          </a:p>
        </p:txBody>
      </p:sp>
      <p:pic>
        <p:nvPicPr>
          <p:cNvPr id="741" name="Google Shape;741;p24"/>
          <p:cNvPicPr preferRelativeResize="0"/>
          <p:nvPr/>
        </p:nvPicPr>
        <p:blipFill>
          <a:blip r:embed="rId3">
            <a:alphaModFix/>
          </a:blip>
          <a:stretch>
            <a:fillRect/>
          </a:stretch>
        </p:blipFill>
        <p:spPr>
          <a:xfrm>
            <a:off x="152400" y="1359400"/>
            <a:ext cx="8839198" cy="1761999"/>
          </a:xfrm>
          <a:prstGeom prst="rect">
            <a:avLst/>
          </a:prstGeom>
          <a:noFill/>
          <a:ln>
            <a:noFill/>
          </a:ln>
        </p:spPr>
      </p:pic>
      <p:pic>
        <p:nvPicPr>
          <p:cNvPr id="742" name="Google Shape;742;p24"/>
          <p:cNvPicPr preferRelativeResize="0"/>
          <p:nvPr/>
        </p:nvPicPr>
        <p:blipFill>
          <a:blip r:embed="rId4">
            <a:alphaModFix/>
          </a:blip>
          <a:stretch>
            <a:fillRect/>
          </a:stretch>
        </p:blipFill>
        <p:spPr>
          <a:xfrm>
            <a:off x="152400" y="3273799"/>
            <a:ext cx="8839199" cy="1404359"/>
          </a:xfrm>
          <a:prstGeom prst="rect">
            <a:avLst/>
          </a:prstGeom>
          <a:noFill/>
          <a:ln>
            <a:noFill/>
          </a:ln>
        </p:spPr>
      </p:pic>
      <p:sp>
        <p:nvSpPr>
          <p:cNvPr id="743" name="Google Shape;743;p24">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2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749" name="Google Shape;749;p25"/>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Comparison Operators</a:t>
            </a:r>
            <a:endParaRPr sz="3300">
              <a:solidFill>
                <a:srgbClr val="419DD3"/>
              </a:solidFill>
              <a:latin typeface="Montserrat"/>
              <a:ea typeface="Montserrat"/>
              <a:cs typeface="Montserrat"/>
              <a:sym typeface="Montserrat"/>
            </a:endParaRPr>
          </a:p>
        </p:txBody>
      </p:sp>
      <p:sp>
        <p:nvSpPr>
          <p:cNvPr id="750" name="Google Shape;750;p25"/>
          <p:cNvSpPr txBox="1"/>
          <p:nvPr>
            <p:ph idx="4294967295" type="subTitle"/>
          </p:nvPr>
        </p:nvSpPr>
        <p:spPr>
          <a:xfrm>
            <a:off x="220025" y="800200"/>
            <a:ext cx="8764500" cy="31005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Char char="▸"/>
            </a:pPr>
            <a:r>
              <a:rPr b="1" lang="tr-TR" sz="2200">
                <a:solidFill>
                  <a:srgbClr val="073763"/>
                </a:solidFill>
                <a:latin typeface="Montserrat"/>
                <a:ea typeface="Montserrat"/>
                <a:cs typeface="Montserrat"/>
                <a:sym typeface="Montserrat"/>
              </a:rPr>
              <a:t>Task</a:t>
            </a:r>
            <a:r>
              <a:rPr b="1" lang="tr-TR" sz="2200">
                <a:solidFill>
                  <a:srgbClr val="434343"/>
                </a:solidFill>
                <a:latin typeface="Montserrat"/>
                <a:ea typeface="Montserrat"/>
                <a:cs typeface="Montserrat"/>
                <a:sym typeface="Montserrat"/>
              </a:rPr>
              <a:t> </a:t>
            </a:r>
            <a:r>
              <a:rPr lang="tr-TR" sz="2200">
                <a:solidFill>
                  <a:srgbClr val="434343"/>
                </a:solidFill>
                <a:latin typeface="Montserrat Light"/>
                <a:ea typeface="Montserrat Light"/>
                <a:cs typeface="Montserrat Light"/>
                <a:sym typeface="Montserrat Light"/>
              </a:rPr>
              <a:t>:</a:t>
            </a:r>
            <a:endParaRPr sz="2200">
              <a:solidFill>
                <a:srgbClr val="434343"/>
              </a:solidFill>
              <a:latin typeface="Montserrat Light"/>
              <a:ea typeface="Montserrat Light"/>
              <a:cs typeface="Montserrat Light"/>
              <a:sym typeface="Montserrat Light"/>
            </a:endParaRPr>
          </a:p>
          <a:p>
            <a:pPr indent="-368300" lvl="1" marL="914400" marR="0" rtl="0" algn="l">
              <a:lnSpc>
                <a:spcPct val="110000"/>
              </a:lnSpc>
              <a:spcBef>
                <a:spcPts val="0"/>
              </a:spcBef>
              <a:spcAft>
                <a:spcPts val="0"/>
              </a:spcAft>
              <a:buClr>
                <a:srgbClr val="741B47"/>
              </a:buClr>
              <a:buSzPts val="2200"/>
              <a:buFont typeface="Montserrat Light"/>
              <a:buChar char="▹"/>
            </a:pPr>
            <a:r>
              <a:rPr lang="tr-TR" sz="2200">
                <a:solidFill>
                  <a:srgbClr val="373A3C"/>
                </a:solidFill>
                <a:latin typeface="Montserrat"/>
                <a:ea typeface="Montserrat"/>
                <a:cs typeface="Montserrat"/>
                <a:sym typeface="Montserrat"/>
              </a:rPr>
              <a:t>Create two </a:t>
            </a:r>
            <a:r>
              <a:rPr lang="tr-TR" sz="2200">
                <a:solidFill>
                  <a:srgbClr val="373A3C"/>
                </a:solidFill>
                <a:highlight>
                  <a:srgbClr val="EFEFEF"/>
                </a:highlight>
                <a:latin typeface="Consolas"/>
                <a:ea typeface="Consolas"/>
                <a:cs typeface="Consolas"/>
                <a:sym typeface="Consolas"/>
              </a:rPr>
              <a:t>set</a:t>
            </a:r>
            <a:r>
              <a:rPr lang="tr-TR" sz="2200">
                <a:solidFill>
                  <a:srgbClr val="373A3C"/>
                </a:solidFill>
                <a:latin typeface="Montserrat"/>
                <a:ea typeface="Montserrat"/>
                <a:cs typeface="Montserrat"/>
                <a:sym typeface="Montserrat"/>
              </a:rPr>
              <a:t>s (using </a:t>
            </a:r>
            <a:r>
              <a:rPr lang="tr-TR" sz="2200">
                <a:solidFill>
                  <a:srgbClr val="FF00FF"/>
                </a:solidFill>
                <a:highlight>
                  <a:srgbClr val="EFEFEF"/>
                </a:highlight>
                <a:latin typeface="Consolas"/>
                <a:ea typeface="Consolas"/>
                <a:cs typeface="Consolas"/>
                <a:sym typeface="Consolas"/>
              </a:rPr>
              <a:t>set</a:t>
            </a:r>
            <a:r>
              <a:rPr lang="tr-TR" sz="2200">
                <a:solidFill>
                  <a:srgbClr val="373A3C"/>
                </a:solidFill>
                <a:highlight>
                  <a:srgbClr val="EFEFEF"/>
                </a:highlight>
                <a:latin typeface="Consolas"/>
                <a:ea typeface="Consolas"/>
                <a:cs typeface="Consolas"/>
                <a:sym typeface="Consolas"/>
              </a:rPr>
              <a:t>()</a:t>
            </a:r>
            <a:r>
              <a:rPr lang="tr-TR" sz="2200">
                <a:solidFill>
                  <a:srgbClr val="373A3C"/>
                </a:solidFill>
                <a:latin typeface="Montserrat"/>
                <a:ea typeface="Montserrat"/>
                <a:cs typeface="Montserrat"/>
                <a:sym typeface="Montserrat"/>
              </a:rPr>
              <a:t> function) with the g</a:t>
            </a:r>
            <a:r>
              <a:rPr lang="tr-TR" sz="2200">
                <a:solidFill>
                  <a:srgbClr val="373A3C"/>
                </a:solidFill>
                <a:latin typeface="Montserrat"/>
                <a:ea typeface="Montserrat"/>
                <a:cs typeface="Montserrat"/>
                <a:sym typeface="Montserrat"/>
              </a:rPr>
              <a:t>iven </a:t>
            </a:r>
            <a:r>
              <a:rPr lang="tr-TR" sz="2200">
                <a:solidFill>
                  <a:srgbClr val="373A3C"/>
                </a:solidFill>
                <a:highlight>
                  <a:srgbClr val="EFEFEF"/>
                </a:highlight>
                <a:latin typeface="Consolas"/>
                <a:ea typeface="Consolas"/>
                <a:cs typeface="Consolas"/>
                <a:sym typeface="Consolas"/>
              </a:rPr>
              <a:t>string</a:t>
            </a:r>
            <a:r>
              <a:rPr lang="tr-TR" sz="2200">
                <a:solidFill>
                  <a:srgbClr val="373A3C"/>
                </a:solidFill>
                <a:latin typeface="Montserrat"/>
                <a:ea typeface="Montserrat"/>
                <a:cs typeface="Montserrat"/>
                <a:sym typeface="Montserrat"/>
              </a:rPr>
              <a:t> values below. </a:t>
            </a:r>
            <a:endParaRPr sz="2200">
              <a:solidFill>
                <a:srgbClr val="373A3C"/>
              </a:solidFill>
              <a:latin typeface="Montserrat"/>
              <a:ea typeface="Montserrat"/>
              <a:cs typeface="Montserrat"/>
              <a:sym typeface="Montserrat"/>
            </a:endParaRPr>
          </a:p>
          <a:p>
            <a:pPr indent="-368300" lvl="1" marL="914400" marR="0" rtl="0" algn="l">
              <a:lnSpc>
                <a:spcPct val="110000"/>
              </a:lnSpc>
              <a:spcBef>
                <a:spcPts val="0"/>
              </a:spcBef>
              <a:spcAft>
                <a:spcPts val="0"/>
              </a:spcAft>
              <a:buClr>
                <a:srgbClr val="741B47"/>
              </a:buClr>
              <a:buSzPts val="2200"/>
              <a:buFont typeface="Montserrat Light"/>
              <a:buChar char="▹"/>
            </a:pPr>
            <a:r>
              <a:rPr lang="tr-TR" sz="2200">
                <a:solidFill>
                  <a:srgbClr val="373A3C"/>
                </a:solidFill>
                <a:latin typeface="Montserrat"/>
                <a:ea typeface="Montserrat"/>
                <a:cs typeface="Montserrat"/>
                <a:sym typeface="Montserrat"/>
              </a:rPr>
              <a:t>Compare these </a:t>
            </a:r>
            <a:r>
              <a:rPr lang="tr-TR" sz="2200">
                <a:solidFill>
                  <a:srgbClr val="373A3C"/>
                </a:solidFill>
                <a:highlight>
                  <a:srgbClr val="EFEFEF"/>
                </a:highlight>
                <a:latin typeface="Consolas"/>
                <a:ea typeface="Consolas"/>
                <a:cs typeface="Consolas"/>
                <a:sym typeface="Consolas"/>
              </a:rPr>
              <a:t>set</a:t>
            </a:r>
            <a:r>
              <a:rPr lang="tr-TR" sz="2200">
                <a:solidFill>
                  <a:srgbClr val="373A3C"/>
                </a:solidFill>
                <a:latin typeface="Montserrat"/>
                <a:ea typeface="Montserrat"/>
                <a:cs typeface="Montserrat"/>
                <a:sym typeface="Montserrat"/>
              </a:rPr>
              <a:t>s and print out '</a:t>
            </a:r>
            <a:r>
              <a:rPr lang="tr-TR" sz="2200">
                <a:solidFill>
                  <a:srgbClr val="373A3C"/>
                </a:solidFill>
                <a:latin typeface="Montserrat Medium"/>
                <a:ea typeface="Montserrat Medium"/>
                <a:cs typeface="Montserrat Medium"/>
                <a:sym typeface="Montserrat Medium"/>
              </a:rPr>
              <a:t>We are the same!</a:t>
            </a:r>
            <a:r>
              <a:rPr lang="tr-TR" sz="2200">
                <a:solidFill>
                  <a:srgbClr val="373A3C"/>
                </a:solidFill>
                <a:latin typeface="Montserrat"/>
                <a:ea typeface="Montserrat"/>
                <a:cs typeface="Montserrat"/>
                <a:sym typeface="Montserrat"/>
              </a:rPr>
              <a:t>'</a:t>
            </a:r>
            <a:r>
              <a:rPr lang="tr-TR" sz="2200">
                <a:solidFill>
                  <a:srgbClr val="373A3C"/>
                </a:solidFill>
                <a:latin typeface="Montserrat"/>
                <a:ea typeface="Montserrat"/>
                <a:cs typeface="Montserrat"/>
                <a:sym typeface="Montserrat"/>
              </a:rPr>
              <a:t> if they are equal, do nothing if they are not.</a:t>
            </a:r>
            <a:endParaRPr sz="2200">
              <a:solidFill>
                <a:srgbClr val="373A3C"/>
              </a:solidFill>
              <a:latin typeface="Montserrat"/>
              <a:ea typeface="Montserrat"/>
              <a:cs typeface="Montserrat"/>
              <a:sym typeface="Montserrat"/>
            </a:endParaRPr>
          </a:p>
          <a:p>
            <a:pPr indent="0" lvl="0" marL="914400" marR="0" rtl="0" algn="l">
              <a:lnSpc>
                <a:spcPct val="110000"/>
              </a:lnSpc>
              <a:spcBef>
                <a:spcPts val="600"/>
              </a:spcBef>
              <a:spcAft>
                <a:spcPts val="0"/>
              </a:spcAft>
              <a:buNone/>
            </a:pPr>
            <a:r>
              <a:t/>
            </a:r>
            <a:endParaRPr sz="2200">
              <a:solidFill>
                <a:srgbClr val="373A3C"/>
              </a:solidFill>
              <a:latin typeface="Montserrat"/>
              <a:ea typeface="Montserrat"/>
              <a:cs typeface="Montserrat"/>
              <a:sym typeface="Montserrat"/>
            </a:endParaRPr>
          </a:p>
          <a:p>
            <a:pPr indent="-368300" lvl="0" marL="457200" marR="101600" rtl="0" algn="l">
              <a:lnSpc>
                <a:spcPct val="115000"/>
              </a:lnSpc>
              <a:spcBef>
                <a:spcPts val="0"/>
              </a:spcBef>
              <a:spcAft>
                <a:spcPts val="0"/>
              </a:spcAft>
              <a:buClr>
                <a:srgbClr val="000000"/>
              </a:buClr>
              <a:buSzPts val="2200"/>
              <a:buFont typeface="Consolas"/>
              <a:buChar char="-"/>
            </a:pPr>
            <a:r>
              <a:rPr lang="tr-TR" sz="2200">
                <a:solidFill>
                  <a:srgbClr val="FF0000"/>
                </a:solidFill>
                <a:highlight>
                  <a:srgbClr val="E4E4E4"/>
                </a:highlight>
                <a:latin typeface="Consolas"/>
                <a:ea typeface="Consolas"/>
                <a:cs typeface="Consolas"/>
                <a:sym typeface="Consolas"/>
              </a:rPr>
              <a:t>"TWELVE PLUS ONE"</a:t>
            </a:r>
            <a:endParaRPr sz="2200">
              <a:solidFill>
                <a:srgbClr val="FF0000"/>
              </a:solidFill>
              <a:highlight>
                <a:srgbClr val="E4E4E4"/>
              </a:highlight>
              <a:latin typeface="Consolas"/>
              <a:ea typeface="Consolas"/>
              <a:cs typeface="Consolas"/>
              <a:sym typeface="Consolas"/>
            </a:endParaRPr>
          </a:p>
          <a:p>
            <a:pPr indent="-368300" lvl="0" marL="457200" marR="101600" rtl="0" algn="l">
              <a:lnSpc>
                <a:spcPct val="115000"/>
              </a:lnSpc>
              <a:spcBef>
                <a:spcPts val="0"/>
              </a:spcBef>
              <a:spcAft>
                <a:spcPts val="0"/>
              </a:spcAft>
              <a:buClr>
                <a:srgbClr val="000000"/>
              </a:buClr>
              <a:buSzPts val="2200"/>
              <a:buFont typeface="Consolas"/>
              <a:buChar char="-"/>
            </a:pPr>
            <a:r>
              <a:rPr lang="tr-TR" sz="2200">
                <a:solidFill>
                  <a:srgbClr val="FF0000"/>
                </a:solidFill>
                <a:highlight>
                  <a:srgbClr val="E4E4E4"/>
                </a:highlight>
                <a:latin typeface="Consolas"/>
                <a:ea typeface="Consolas"/>
                <a:cs typeface="Consolas"/>
                <a:sym typeface="Consolas"/>
              </a:rPr>
              <a:t>"ELEVEN PLUS TWO"</a:t>
            </a:r>
            <a:endParaRPr sz="2200">
              <a:solidFill>
                <a:srgbClr val="FF0000"/>
              </a:solidFill>
              <a:highlight>
                <a:srgbClr val="E4E4E4"/>
              </a:highlight>
              <a:latin typeface="Consolas"/>
              <a:ea typeface="Consolas"/>
              <a:cs typeface="Consolas"/>
              <a:sym typeface="Consolas"/>
            </a:endParaRPr>
          </a:p>
          <a:p>
            <a:pPr indent="0" lvl="0" marL="101600" marR="101600" rtl="0" algn="l">
              <a:lnSpc>
                <a:spcPct val="115000"/>
              </a:lnSpc>
              <a:spcBef>
                <a:spcPts val="0"/>
              </a:spcBef>
              <a:spcAft>
                <a:spcPts val="0"/>
              </a:spcAft>
              <a:buNone/>
            </a:pPr>
            <a:r>
              <a:t/>
            </a:r>
            <a:endParaRPr sz="1800">
              <a:solidFill>
                <a:srgbClr val="373A3C"/>
              </a:solidFill>
              <a:highlight>
                <a:srgbClr val="E4E4E4"/>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914400" marR="0" rtl="0" algn="l">
              <a:lnSpc>
                <a:spcPct val="110000"/>
              </a:lnSpc>
              <a:spcBef>
                <a:spcPts val="600"/>
              </a:spcBef>
              <a:spcAft>
                <a:spcPts val="0"/>
              </a:spcAft>
              <a:buNone/>
            </a:pPr>
            <a:r>
              <a:t/>
            </a:r>
            <a:endParaRPr sz="2200">
              <a:solidFill>
                <a:srgbClr val="434343"/>
              </a:solidFill>
              <a:latin typeface="Montserrat Light"/>
              <a:ea typeface="Montserrat Light"/>
              <a:cs typeface="Montserrat Light"/>
              <a:sym typeface="Montserrat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2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756" name="Google Shape;756;p26"/>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Comparison Operators</a:t>
            </a:r>
            <a:endParaRPr sz="4000">
              <a:solidFill>
                <a:srgbClr val="741B47"/>
              </a:solidFill>
              <a:latin typeface="Raleway Medium"/>
              <a:ea typeface="Raleway Medium"/>
              <a:cs typeface="Raleway Medium"/>
              <a:sym typeface="Raleway Medium"/>
            </a:endParaRPr>
          </a:p>
        </p:txBody>
      </p:sp>
      <p:sp>
        <p:nvSpPr>
          <p:cNvPr id="757" name="Google Shape;757;p26"/>
          <p:cNvSpPr txBox="1"/>
          <p:nvPr>
            <p:ph idx="4294967295" type="subTitle"/>
          </p:nvPr>
        </p:nvSpPr>
        <p:spPr>
          <a:xfrm>
            <a:off x="220025" y="800200"/>
            <a:ext cx="8321100" cy="7833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Char char="▸"/>
            </a:pPr>
            <a:r>
              <a:rPr b="1" lang="tr-TR" sz="2200">
                <a:solidFill>
                  <a:srgbClr val="073763"/>
                </a:solidFill>
                <a:latin typeface="Montserrat"/>
                <a:ea typeface="Montserrat"/>
                <a:cs typeface="Montserrat"/>
                <a:sym typeface="Montserrat"/>
              </a:rPr>
              <a:t>The code might be like</a:t>
            </a:r>
            <a:r>
              <a:rPr lang="tr-TR" sz="2200">
                <a:solidFill>
                  <a:srgbClr val="434343"/>
                </a:solidFill>
                <a:latin typeface="Montserrat Light"/>
                <a:ea typeface="Montserrat Light"/>
                <a:cs typeface="Montserrat Light"/>
                <a:sym typeface="Montserrat Light"/>
              </a:rPr>
              <a:t>  :</a:t>
            </a:r>
            <a:endParaRPr sz="2200">
              <a:solidFill>
                <a:srgbClr val="434343"/>
              </a:solidFill>
              <a:latin typeface="Montserrat Light"/>
              <a:ea typeface="Montserrat Light"/>
              <a:cs typeface="Montserrat Light"/>
              <a:sym typeface="Montserrat Light"/>
            </a:endParaRPr>
          </a:p>
          <a:p>
            <a:pPr indent="0" lvl="0" marL="0" marR="0" rtl="0" algn="l">
              <a:lnSpc>
                <a:spcPct val="110000"/>
              </a:lnSpc>
              <a:spcBef>
                <a:spcPts val="600"/>
              </a:spcBef>
              <a:spcAft>
                <a:spcPts val="0"/>
              </a:spcAft>
              <a:buNone/>
            </a:pPr>
            <a:r>
              <a:t/>
            </a:r>
            <a:endParaRPr sz="2200">
              <a:solidFill>
                <a:srgbClr val="434343"/>
              </a:solidFill>
              <a:latin typeface="Montserrat Light"/>
              <a:ea typeface="Montserrat Light"/>
              <a:cs typeface="Montserrat Light"/>
              <a:sym typeface="Montserrat Light"/>
            </a:endParaRPr>
          </a:p>
        </p:txBody>
      </p:sp>
      <p:pic>
        <p:nvPicPr>
          <p:cNvPr id="758" name="Google Shape;758;p26"/>
          <p:cNvPicPr preferRelativeResize="0"/>
          <p:nvPr/>
        </p:nvPicPr>
        <p:blipFill>
          <a:blip r:embed="rId3">
            <a:alphaModFix/>
          </a:blip>
          <a:stretch>
            <a:fillRect/>
          </a:stretch>
        </p:blipFill>
        <p:spPr>
          <a:xfrm>
            <a:off x="0" y="1374225"/>
            <a:ext cx="9143998" cy="1633050"/>
          </a:xfrm>
          <a:prstGeom prst="rect">
            <a:avLst/>
          </a:prstGeom>
          <a:noFill/>
          <a:ln cap="flat" cmpd="sng" w="9525">
            <a:solidFill>
              <a:srgbClr val="1C4587"/>
            </a:solidFill>
            <a:prstDash val="solid"/>
            <a:round/>
            <a:headEnd len="sm" w="sm" type="none"/>
            <a:tailEnd len="sm" w="sm" type="none"/>
          </a:ln>
        </p:spPr>
      </p:pic>
      <p:pic>
        <p:nvPicPr>
          <p:cNvPr id="759" name="Google Shape;759;p26"/>
          <p:cNvPicPr preferRelativeResize="0"/>
          <p:nvPr/>
        </p:nvPicPr>
        <p:blipFill>
          <a:blip r:embed="rId4">
            <a:alphaModFix/>
          </a:blip>
          <a:stretch>
            <a:fillRect/>
          </a:stretch>
        </p:blipFill>
        <p:spPr>
          <a:xfrm>
            <a:off x="152400" y="3273625"/>
            <a:ext cx="8991599" cy="1317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grpSp>
        <p:nvGrpSpPr>
          <p:cNvPr id="332" name="Google Shape;332;p9"/>
          <p:cNvGrpSpPr/>
          <p:nvPr/>
        </p:nvGrpSpPr>
        <p:grpSpPr>
          <a:xfrm>
            <a:off x="5122427" y="470551"/>
            <a:ext cx="3841143" cy="3893303"/>
            <a:chOff x="5122427" y="668001"/>
            <a:chExt cx="3841143" cy="3893303"/>
          </a:xfrm>
        </p:grpSpPr>
        <p:grpSp>
          <p:nvGrpSpPr>
            <p:cNvPr id="333" name="Google Shape;333;p9"/>
            <p:cNvGrpSpPr/>
            <p:nvPr/>
          </p:nvGrpSpPr>
          <p:grpSpPr>
            <a:xfrm>
              <a:off x="5144045" y="893590"/>
              <a:ext cx="2833667" cy="2964311"/>
              <a:chOff x="3860721" y="1330073"/>
              <a:chExt cx="3544299" cy="3707706"/>
            </a:xfrm>
          </p:grpSpPr>
          <p:sp>
            <p:nvSpPr>
              <p:cNvPr id="334" name="Google Shape;334;p9"/>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p9"/>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 name="Google Shape;336;p9"/>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 name="Google Shape;337;p9"/>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 name="Google Shape;338;p9"/>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 name="Google Shape;339;p9"/>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 name="Google Shape;340;p9"/>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 name="Google Shape;341;p9"/>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 name="Google Shape;342;p9"/>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 name="Google Shape;343;p9"/>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 name="Google Shape;344;p9"/>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 name="Google Shape;345;p9"/>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 name="Google Shape;346;p9"/>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p9"/>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 name="Google Shape;348;p9"/>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 name="Google Shape;349;p9"/>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 name="Google Shape;350;p9"/>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 name="Google Shape;351;p9"/>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 name="Google Shape;352;p9"/>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p9"/>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 name="Google Shape;354;p9"/>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 name="Google Shape;355;p9"/>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 name="Google Shape;356;p9"/>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p9"/>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9"/>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p9"/>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 name="Google Shape;360;p9"/>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9"/>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 name="Google Shape;362;p9"/>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 name="Google Shape;363;p9"/>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 name="Google Shape;364;p9"/>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 name="Google Shape;365;p9"/>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p9"/>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 name="Google Shape;367;p9"/>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 name="Google Shape;368;p9"/>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 name="Google Shape;369;p9"/>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 name="Google Shape;370;p9"/>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 name="Google Shape;371;p9"/>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 name="Google Shape;372;p9"/>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 name="Google Shape;373;p9"/>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 name="Google Shape;374;p9"/>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 name="Google Shape;375;p9"/>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 name="Google Shape;376;p9"/>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 name="Google Shape;377;p9"/>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 name="Google Shape;378;p9"/>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 name="Google Shape;379;p9"/>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 name="Google Shape;380;p9"/>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 name="Google Shape;381;p9"/>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 name="Google Shape;382;p9"/>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 name="Google Shape;383;p9"/>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 name="Google Shape;384;p9"/>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 name="Google Shape;385;p9"/>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 name="Google Shape;386;p9"/>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 name="Google Shape;387;p9"/>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 name="Google Shape;388;p9"/>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 name="Google Shape;389;p9"/>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 name="Google Shape;390;p9"/>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 name="Google Shape;391;p9"/>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 name="Google Shape;392;p9"/>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 name="Google Shape;393;p9"/>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 name="Google Shape;394;p9"/>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 name="Google Shape;395;p9"/>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 name="Google Shape;396;p9"/>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 name="Google Shape;397;p9"/>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 name="Google Shape;398;p9"/>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 name="Google Shape;399;p9"/>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 name="Google Shape;400;p9"/>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 name="Google Shape;401;p9"/>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 name="Google Shape;402;p9"/>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 name="Google Shape;403;p9"/>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 name="Google Shape;404;p9"/>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 name="Google Shape;405;p9"/>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 name="Google Shape;406;p9"/>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 name="Google Shape;407;p9"/>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 name="Google Shape;408;p9"/>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 name="Google Shape;409;p9"/>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 name="Google Shape;410;p9"/>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 name="Google Shape;411;p9"/>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 name="Google Shape;412;p9"/>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 name="Google Shape;413;p9"/>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 name="Google Shape;414;p9"/>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 name="Google Shape;415;p9"/>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 name="Google Shape;416;p9"/>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 name="Google Shape;417;p9"/>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 name="Google Shape;418;p9"/>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 name="Google Shape;419;p9"/>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0" name="Google Shape;420;p9"/>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 name="Google Shape;421;p9"/>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 name="Google Shape;422;p9"/>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3" name="Google Shape;423;p9"/>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4" name="Google Shape;424;p9"/>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 name="Google Shape;425;p9"/>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 name="Google Shape;426;p9"/>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 name="Google Shape;427;p9"/>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 name="Google Shape;428;p9"/>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 name="Google Shape;429;p9"/>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 name="Google Shape;430;p9"/>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 name="Google Shape;431;p9"/>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 name="Google Shape;432;p9"/>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 name="Google Shape;433;p9"/>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 name="Google Shape;434;p9"/>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5" name="Google Shape;435;p9"/>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 name="Google Shape;436;p9"/>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 name="Google Shape;437;p9"/>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 name="Google Shape;438;p9"/>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 name="Google Shape;439;p9"/>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 name="Google Shape;440;p9"/>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41" name="Google Shape;441;p9"/>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 name="Google Shape;442;p9"/>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 name="Google Shape;443;p9"/>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 name="Google Shape;444;p9"/>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 name="Google Shape;445;p9"/>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 name="Google Shape;446;p9"/>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 name="Google Shape;447;p9"/>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 name="Google Shape;448;p9"/>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 name="Google Shape;449;p9"/>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 name="Google Shape;450;p9"/>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 name="Google Shape;451;p9"/>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 name="Google Shape;452;p9"/>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 name="Google Shape;453;p9"/>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 name="Google Shape;454;p9"/>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 name="Google Shape;455;p9"/>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 name="Google Shape;456;p9"/>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 name="Google Shape;457;p9"/>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 name="Google Shape;458;p9"/>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 name="Google Shape;459;p9"/>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 name="Google Shape;460;p9"/>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 name="Google Shape;461;p9"/>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 name="Google Shape;462;p9"/>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 name="Google Shape;463;p9"/>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 name="Google Shape;464;p9"/>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 name="Google Shape;465;p9"/>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 name="Google Shape;466;p9"/>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 name="Google Shape;467;p9"/>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 name="Google Shape;468;p9"/>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 name="Google Shape;469;p9"/>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 name="Google Shape;470;p9"/>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 name="Google Shape;471;p9"/>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72" name="Google Shape;472;p9"/>
            <p:cNvGrpSpPr/>
            <p:nvPr/>
          </p:nvGrpSpPr>
          <p:grpSpPr>
            <a:xfrm flipH="1">
              <a:off x="5678143" y="1227582"/>
              <a:ext cx="345795" cy="1043508"/>
              <a:chOff x="5678143" y="1151382"/>
              <a:chExt cx="345795" cy="1043508"/>
            </a:xfrm>
          </p:grpSpPr>
          <p:sp>
            <p:nvSpPr>
              <p:cNvPr id="473" name="Google Shape;473;p9"/>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 name="Google Shape;474;p9"/>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 name="Google Shape;475;p9"/>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 name="Google Shape;476;p9"/>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 name="Google Shape;477;p9"/>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 name="Google Shape;478;p9"/>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 name="Google Shape;479;p9"/>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 name="Google Shape;480;p9"/>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 name="Google Shape;481;p9"/>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2" name="Google Shape;482;p9"/>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3" name="Google Shape;483;p9"/>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 name="Google Shape;484;p9"/>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 name="Google Shape;485;p9"/>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 name="Google Shape;486;p9"/>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 name="Google Shape;487;p9"/>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 name="Google Shape;488;p9"/>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 name="Google Shape;489;p9"/>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90" name="Google Shape;490;p9"/>
            <p:cNvGrpSpPr/>
            <p:nvPr/>
          </p:nvGrpSpPr>
          <p:grpSpPr>
            <a:xfrm>
              <a:off x="5122427" y="3292365"/>
              <a:ext cx="823270" cy="1268939"/>
              <a:chOff x="5490177" y="3555452"/>
              <a:chExt cx="823270" cy="1268939"/>
            </a:xfrm>
          </p:grpSpPr>
          <p:sp>
            <p:nvSpPr>
              <p:cNvPr id="491" name="Google Shape;491;p9"/>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 name="Google Shape;492;p9"/>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 name="Google Shape;493;p9"/>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 name="Google Shape;494;p9"/>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 name="Google Shape;495;p9"/>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 name="Google Shape;496;p9"/>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 name="Google Shape;497;p9"/>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 name="Google Shape;498;p9"/>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 name="Google Shape;499;p9"/>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 name="Google Shape;500;p9"/>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 name="Google Shape;501;p9"/>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 name="Google Shape;502;p9"/>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 name="Google Shape;503;p9"/>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 name="Google Shape;504;p9"/>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 name="Google Shape;505;p9"/>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6" name="Google Shape;506;p9"/>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7" name="Google Shape;507;p9"/>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8" name="Google Shape;508;p9"/>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9" name="Google Shape;509;p9"/>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0" name="Google Shape;510;p9"/>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1" name="Google Shape;511;p9"/>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2" name="Google Shape;512;p9"/>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3" name="Google Shape;513;p9"/>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4" name="Google Shape;514;p9"/>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5" name="Google Shape;515;p9"/>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6" name="Google Shape;516;p9"/>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7" name="Google Shape;517;p9"/>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8" name="Google Shape;518;p9"/>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9" name="Google Shape;519;p9"/>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0" name="Google Shape;520;p9"/>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1" name="Google Shape;521;p9"/>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22" name="Google Shape;522;p9"/>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3" name="Google Shape;523;p9"/>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 name="Google Shape;524;p9"/>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 name="Google Shape;525;p9"/>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 name="Google Shape;526;p9"/>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 name="Google Shape;527;p9"/>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 name="Google Shape;528;p9"/>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 name="Google Shape;529;p9"/>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 name="Google Shape;530;p9"/>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 name="Google Shape;531;p9"/>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 name="Google Shape;532;p9"/>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 name="Google Shape;533;p9"/>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 name="Google Shape;534;p9"/>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 name="Google Shape;535;p9"/>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 name="Google Shape;536;p9"/>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 name="Google Shape;537;p9"/>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6669"/>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 name="Google Shape;538;p9"/>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9" name="Google Shape;539;p9"/>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0" name="Google Shape;540;p9"/>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6669"/>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1" name="Google Shape;541;p9"/>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2" name="Google Shape;542;p9"/>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3" name="Google Shape;543;p9"/>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4" name="Google Shape;544;p9"/>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5" name="Google Shape;545;p9"/>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6" name="Google Shape;546;p9"/>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7" name="Google Shape;547;p9"/>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8" name="Google Shape;548;p9"/>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9" name="Google Shape;549;p9"/>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0" name="Google Shape;550;p9"/>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1" name="Google Shape;551;p9"/>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2" name="Google Shape;552;p9"/>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3" name="Google Shape;553;p9"/>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4" name="Google Shape;554;p9"/>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5" name="Google Shape;555;p9"/>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6" name="Google Shape;556;p9"/>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7" name="Google Shape;557;p9"/>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58" name="Google Shape;558;p9"/>
            <p:cNvGrpSpPr/>
            <p:nvPr/>
          </p:nvGrpSpPr>
          <p:grpSpPr>
            <a:xfrm>
              <a:off x="6544660" y="927098"/>
              <a:ext cx="264549" cy="200503"/>
              <a:chOff x="6621095" y="1452181"/>
              <a:chExt cx="330893" cy="250785"/>
            </a:xfrm>
          </p:grpSpPr>
          <p:sp>
            <p:nvSpPr>
              <p:cNvPr id="559" name="Google Shape;559;p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0" name="Google Shape;560;p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176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1" name="Google Shape;561;p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2" name="Google Shape;562;p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3" name="Google Shape;563;p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64" name="Google Shape;564;p9"/>
            <p:cNvGrpSpPr/>
            <p:nvPr/>
          </p:nvGrpSpPr>
          <p:grpSpPr>
            <a:xfrm>
              <a:off x="7210339" y="1314222"/>
              <a:ext cx="264549" cy="200503"/>
              <a:chOff x="6621095" y="1452181"/>
              <a:chExt cx="330893" cy="250785"/>
            </a:xfrm>
          </p:grpSpPr>
          <p:sp>
            <p:nvSpPr>
              <p:cNvPr id="565" name="Google Shape;565;p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6" name="Google Shape;566;p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176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7" name="Google Shape;567;p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8" name="Google Shape;568;p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9" name="Google Shape;569;p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70" name="Google Shape;570;p9"/>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1" name="Google Shape;571;p9"/>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72" name="Google Shape;572;p9"/>
            <p:cNvGrpSpPr/>
            <p:nvPr/>
          </p:nvGrpSpPr>
          <p:grpSpPr>
            <a:xfrm flipH="1">
              <a:off x="8183210" y="2407472"/>
              <a:ext cx="780359" cy="1195999"/>
              <a:chOff x="3975528" y="3303922"/>
              <a:chExt cx="780359" cy="1195999"/>
            </a:xfrm>
          </p:grpSpPr>
          <p:sp>
            <p:nvSpPr>
              <p:cNvPr id="573" name="Google Shape;573;p9"/>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667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4" name="Google Shape;574;p9"/>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667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5" name="Google Shape;575;p9"/>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6" name="Google Shape;576;p9"/>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7" name="Google Shape;577;p9"/>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6669"/>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8" name="Google Shape;578;p9"/>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9" name="Google Shape;579;p9"/>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0" name="Google Shape;580;p9"/>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1" name="Google Shape;581;p9"/>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6669"/>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2" name="Google Shape;582;p9"/>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3" name="Google Shape;583;p9"/>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667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4" name="Google Shape;584;p9"/>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5" name="Google Shape;585;p9"/>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6" name="Google Shape;586;p9"/>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6669"/>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7" name="Google Shape;587;p9"/>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8" name="Google Shape;588;p9"/>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9" name="Google Shape;589;p9"/>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0" name="Google Shape;590;p9"/>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1" name="Google Shape;591;p9"/>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2" name="Google Shape;592;p9"/>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3" name="Google Shape;593;p9"/>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4" name="Google Shape;594;p9"/>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5" name="Google Shape;595;p9"/>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6" name="Google Shape;596;p9"/>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7" name="Google Shape;597;p9"/>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8" name="Google Shape;598;p9"/>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99" name="Google Shape;599;p9"/>
              <p:cNvGrpSpPr/>
              <p:nvPr/>
            </p:nvGrpSpPr>
            <p:grpSpPr>
              <a:xfrm flipH="1">
                <a:off x="4321790" y="3621402"/>
                <a:ext cx="239004" cy="181217"/>
                <a:chOff x="6621095" y="1452181"/>
                <a:chExt cx="330893" cy="250785"/>
              </a:xfrm>
            </p:grpSpPr>
            <p:sp>
              <p:nvSpPr>
                <p:cNvPr id="600" name="Google Shape;600;p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1" name="Google Shape;601;p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1760"/>
                  </a:srgbClr>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2" name="Google Shape;602;p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3" name="Google Shape;603;p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4" name="Google Shape;604;p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05" name="Google Shape;605;p9"/>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6" name="Google Shape;606;p9"/>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607" name="Google Shape;607;p9"/>
          <p:cNvSpPr txBox="1"/>
          <p:nvPr>
            <p:ph type="ctrTitle"/>
          </p:nvPr>
        </p:nvSpPr>
        <p:spPr>
          <a:xfrm>
            <a:off x="1090750" y="1863600"/>
            <a:ext cx="49482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Conditional Statements</a:t>
            </a:r>
            <a:endParaRPr>
              <a:solidFill>
                <a:srgbClr val="741B47"/>
              </a:solidFill>
              <a:latin typeface="Raleway Medium"/>
              <a:ea typeface="Raleway Medium"/>
              <a:cs typeface="Raleway Medium"/>
              <a:sym typeface="Raleway Medium"/>
            </a:endParaRPr>
          </a:p>
        </p:txBody>
      </p:sp>
      <p:pic>
        <p:nvPicPr>
          <p:cNvPr id="608" name="Google Shape;608;p9"/>
          <p:cNvPicPr preferRelativeResize="0"/>
          <p:nvPr/>
        </p:nvPicPr>
        <p:blipFill rotWithShape="1">
          <a:blip r:embed="rId3">
            <a:alphaModFix/>
          </a:blip>
          <a:srcRect b="0" l="0" r="0" t="0"/>
          <a:stretch/>
        </p:blipFill>
        <p:spPr>
          <a:xfrm>
            <a:off x="4405375" y="2072188"/>
            <a:ext cx="1008300" cy="999125"/>
          </a:xfrm>
          <a:prstGeom prst="rect">
            <a:avLst/>
          </a:prstGeom>
          <a:noFill/>
          <a:ln>
            <a:noFill/>
          </a:ln>
          <a:effectLst>
            <a:outerShdw blurRad="57150" rotWithShape="0" algn="bl" dir="5400000" dist="19050">
              <a:srgbClr val="000000">
                <a:alpha val="4863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27"/>
          <p:cNvSpPr txBox="1"/>
          <p:nvPr>
            <p:ph type="ctrTitle"/>
          </p:nvPr>
        </p:nvSpPr>
        <p:spPr>
          <a:xfrm>
            <a:off x="933450" y="2249325"/>
            <a:ext cx="6848400" cy="597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if-else</a:t>
            </a:r>
            <a:r>
              <a:rPr lang="tr-TR" sz="4000">
                <a:solidFill>
                  <a:srgbClr val="741B47"/>
                </a:solidFill>
                <a:latin typeface="Raleway Medium"/>
                <a:ea typeface="Raleway Medium"/>
                <a:cs typeface="Raleway Medium"/>
                <a:sym typeface="Raleway Medium"/>
              </a:rPr>
              <a:t> Statements</a:t>
            </a:r>
            <a:endParaRPr>
              <a:solidFill>
                <a:srgbClr val="409CD1"/>
              </a:solidFill>
            </a:endParaRPr>
          </a:p>
        </p:txBody>
      </p:sp>
      <p:sp>
        <p:nvSpPr>
          <p:cNvPr id="765" name="Google Shape;765;p27"/>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3</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2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71" name="Google Shape;771;p28"/>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if-else</a:t>
            </a:r>
            <a:r>
              <a:rPr lang="tr-TR" sz="4000">
                <a:solidFill>
                  <a:srgbClr val="741B47"/>
                </a:solidFill>
                <a:latin typeface="Raleway Medium"/>
                <a:ea typeface="Raleway Medium"/>
                <a:cs typeface="Raleway Medium"/>
                <a:sym typeface="Raleway Medium"/>
              </a:rPr>
              <a:t> Statements</a:t>
            </a:r>
            <a:r>
              <a:rPr lang="tr-TR" sz="3300">
                <a:solidFill>
                  <a:srgbClr val="741B47"/>
                </a:solidFill>
                <a:latin typeface="Raleway Medium"/>
                <a:ea typeface="Raleway Medium"/>
                <a:cs typeface="Raleway Medium"/>
                <a:sym typeface="Raleway Medium"/>
              </a:rPr>
              <a:t>(review)</a:t>
            </a:r>
            <a:endParaRPr sz="4000">
              <a:solidFill>
                <a:srgbClr val="741B47"/>
              </a:solidFill>
              <a:highlight>
                <a:srgbClr val="EFEFEF"/>
              </a:highlight>
              <a:latin typeface="Consolas"/>
              <a:ea typeface="Consolas"/>
              <a:cs typeface="Consolas"/>
              <a:sym typeface="Consolas"/>
            </a:endParaRPr>
          </a:p>
        </p:txBody>
      </p:sp>
      <p:sp>
        <p:nvSpPr>
          <p:cNvPr id="772" name="Google Shape;772;p28"/>
          <p:cNvSpPr txBox="1"/>
          <p:nvPr>
            <p:ph idx="4294967295" type="subTitle"/>
          </p:nvPr>
        </p:nvSpPr>
        <p:spPr>
          <a:xfrm>
            <a:off x="220025" y="800200"/>
            <a:ext cx="8366700" cy="2850900"/>
          </a:xfrm>
          <a:prstGeom prst="rect">
            <a:avLst/>
          </a:prstGeom>
          <a:noFill/>
          <a:ln>
            <a:noFill/>
          </a:ln>
        </p:spPr>
        <p:txBody>
          <a:bodyPr anchorCtr="0" anchor="t" bIns="0" lIns="0" spcFirstLastPara="1" rIns="0" wrap="square" tIns="0">
            <a:noAutofit/>
          </a:bodyPr>
          <a:lstStyle/>
          <a:p>
            <a:pPr indent="0" lvl="0" marL="457200" marR="0" rtl="0" algn="l">
              <a:lnSpc>
                <a:spcPct val="110000"/>
              </a:lnSpc>
              <a:spcBef>
                <a:spcPts val="600"/>
              </a:spcBef>
              <a:spcAft>
                <a:spcPts val="0"/>
              </a:spcAft>
              <a:buNone/>
            </a:pPr>
            <a:r>
              <a:t/>
            </a:r>
            <a:endParaRPr sz="2200">
              <a:solidFill>
                <a:srgbClr val="434343"/>
              </a:solidFill>
              <a:latin typeface="Montserrat Light"/>
              <a:ea typeface="Montserrat Light"/>
              <a:cs typeface="Montserrat Light"/>
              <a:sym typeface="Montserrat Light"/>
            </a:endParaRPr>
          </a:p>
          <a:p>
            <a:pPr indent="-368300" lvl="0" marL="457200" rtl="0" algn="just">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The simple structure 👇 of an </a:t>
            </a:r>
            <a:r>
              <a:rPr lang="tr-TR" sz="2200">
                <a:solidFill>
                  <a:srgbClr val="434343"/>
                </a:solidFill>
                <a:highlight>
                  <a:srgbClr val="EFEFEF"/>
                </a:highlight>
                <a:latin typeface="Consolas"/>
                <a:ea typeface="Consolas"/>
                <a:cs typeface="Consolas"/>
                <a:sym typeface="Consolas"/>
              </a:rPr>
              <a:t>if-else</a:t>
            </a:r>
            <a:r>
              <a:rPr lang="tr-TR" sz="2200">
                <a:solidFill>
                  <a:srgbClr val="434343"/>
                </a:solidFill>
                <a:latin typeface="Montserrat Light"/>
                <a:ea typeface="Montserrat Light"/>
                <a:cs typeface="Montserrat Light"/>
                <a:sym typeface="Montserrat Light"/>
              </a:rPr>
              <a:t> statement is :</a:t>
            </a:r>
            <a:endParaRPr sz="2200">
              <a:solidFill>
                <a:srgbClr val="434343"/>
              </a:solidFill>
              <a:latin typeface="Montserrat Light"/>
              <a:ea typeface="Montserrat Light"/>
              <a:cs typeface="Montserrat Light"/>
              <a:sym typeface="Montserrat Light"/>
            </a:endParaRPr>
          </a:p>
        </p:txBody>
      </p:sp>
      <p:sp>
        <p:nvSpPr>
          <p:cNvPr id="773" name="Google Shape;773;p28"/>
          <p:cNvSpPr txBox="1"/>
          <p:nvPr/>
        </p:nvSpPr>
        <p:spPr>
          <a:xfrm>
            <a:off x="2304575" y="2466850"/>
            <a:ext cx="4197600" cy="12438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0000FF"/>
                </a:solidFill>
                <a:latin typeface="Consolas"/>
                <a:ea typeface="Consolas"/>
                <a:cs typeface="Consolas"/>
                <a:sym typeface="Consolas"/>
              </a:rPr>
              <a:t>if </a:t>
            </a:r>
            <a:r>
              <a:rPr lang="tr-TR" sz="2000">
                <a:solidFill>
                  <a:srgbClr val="434343"/>
                </a:solidFill>
                <a:latin typeface="Consolas"/>
                <a:ea typeface="Consolas"/>
                <a:cs typeface="Consolas"/>
                <a:sym typeface="Consolas"/>
              </a:rPr>
              <a:t>condition1:</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FF0000"/>
                </a:solidFill>
                <a:latin typeface="Consolas"/>
                <a:ea typeface="Consolas"/>
                <a:cs typeface="Consolas"/>
                <a:sym typeface="Consolas"/>
              </a:rPr>
              <a:t>    </a:t>
            </a:r>
            <a:r>
              <a:rPr b="0" i="0" lang="tr-TR" sz="2000" u="none" cap="none" strike="noStrike">
                <a:solidFill>
                  <a:srgbClr val="434343"/>
                </a:solidFill>
                <a:latin typeface="Consolas"/>
                <a:ea typeface="Consolas"/>
                <a:cs typeface="Consolas"/>
                <a:sym typeface="Consolas"/>
              </a:rPr>
              <a:t>e</a:t>
            </a:r>
            <a:r>
              <a:rPr lang="tr-TR" sz="2000">
                <a:solidFill>
                  <a:srgbClr val="434343"/>
                </a:solidFill>
                <a:latin typeface="Consolas"/>
                <a:ea typeface="Consolas"/>
                <a:cs typeface="Consolas"/>
                <a:sym typeface="Consolas"/>
              </a:rPr>
              <a:t>xecute b</a:t>
            </a:r>
            <a:r>
              <a:rPr b="0" i="0" lang="tr-TR" sz="2000" u="none" cap="none" strike="noStrike">
                <a:solidFill>
                  <a:srgbClr val="434343"/>
                </a:solidFill>
                <a:latin typeface="Consolas"/>
                <a:ea typeface="Consolas"/>
                <a:cs typeface="Consolas"/>
                <a:sym typeface="Consolas"/>
              </a:rPr>
              <a:t>ody1</a:t>
            </a:r>
            <a:endParaRPr b="0" i="0" sz="2000" u="none" cap="none" strike="noStrike">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0000FF"/>
                </a:solidFill>
                <a:latin typeface="Consolas"/>
                <a:ea typeface="Consolas"/>
                <a:cs typeface="Consolas"/>
                <a:sym typeface="Consolas"/>
              </a:rPr>
              <a:t>else</a:t>
            </a:r>
            <a:r>
              <a:rPr lang="tr-TR" sz="2000">
                <a:solidFill>
                  <a:srgbClr val="434343"/>
                </a:solidFill>
                <a:latin typeface="Consolas"/>
                <a:ea typeface="Consolas"/>
                <a:cs typeface="Consolas"/>
                <a:sym typeface="Consolas"/>
              </a:rPr>
              <a:t>:</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    execute body2</a:t>
            </a:r>
            <a:endParaRPr sz="2000">
              <a:solidFill>
                <a:srgbClr val="434343"/>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2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79" name="Google Shape;779;p29"/>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if-else</a:t>
            </a:r>
            <a:r>
              <a:rPr lang="tr-TR" sz="4000">
                <a:solidFill>
                  <a:srgbClr val="741B47"/>
                </a:solidFill>
                <a:latin typeface="Raleway Medium"/>
                <a:ea typeface="Raleway Medium"/>
                <a:cs typeface="Raleway Medium"/>
                <a:sym typeface="Raleway Medium"/>
              </a:rPr>
              <a:t> Statements</a:t>
            </a:r>
            <a:r>
              <a:rPr lang="tr-TR" sz="3300">
                <a:solidFill>
                  <a:srgbClr val="741B47"/>
                </a:solidFill>
                <a:latin typeface="Raleway Medium"/>
                <a:ea typeface="Raleway Medium"/>
                <a:cs typeface="Raleway Medium"/>
                <a:sym typeface="Raleway Medium"/>
              </a:rPr>
              <a:t>(review)</a:t>
            </a:r>
            <a:endParaRPr sz="4000">
              <a:solidFill>
                <a:srgbClr val="419DD3"/>
              </a:solidFill>
              <a:latin typeface="Raleway Medium"/>
              <a:ea typeface="Raleway Medium"/>
              <a:cs typeface="Raleway Medium"/>
              <a:sym typeface="Raleway Medium"/>
            </a:endParaRPr>
          </a:p>
        </p:txBody>
      </p:sp>
      <p:sp>
        <p:nvSpPr>
          <p:cNvPr id="780" name="Google Shape;780;p29"/>
          <p:cNvSpPr txBox="1"/>
          <p:nvPr>
            <p:ph idx="4294967295" type="subTitle"/>
          </p:nvPr>
        </p:nvSpPr>
        <p:spPr>
          <a:xfrm>
            <a:off x="220025" y="800200"/>
            <a:ext cx="8504700" cy="6876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Let’s take a look at this </a:t>
            </a:r>
            <a:r>
              <a:rPr lang="tr-TR" sz="2200">
                <a:solidFill>
                  <a:srgbClr val="434343"/>
                </a:solidFill>
                <a:latin typeface="Montserrat Medium"/>
                <a:ea typeface="Montserrat Medium"/>
                <a:cs typeface="Montserrat Medium"/>
                <a:sym typeface="Montserrat Medium"/>
              </a:rPr>
              <a:t>pre-class</a:t>
            </a:r>
            <a:r>
              <a:rPr lang="tr-TR" sz="2200">
                <a:solidFill>
                  <a:srgbClr val="434343"/>
                </a:solidFill>
                <a:latin typeface="Montserrat Light"/>
                <a:ea typeface="Montserrat Light"/>
                <a:cs typeface="Montserrat Light"/>
                <a:sym typeface="Montserrat Light"/>
              </a:rPr>
              <a:t> example of an </a:t>
            </a:r>
            <a:r>
              <a:rPr lang="tr-TR" sz="2200">
                <a:solidFill>
                  <a:srgbClr val="434343"/>
                </a:solidFill>
                <a:highlight>
                  <a:srgbClr val="EFEFEF"/>
                </a:highlight>
                <a:latin typeface="Consolas"/>
                <a:ea typeface="Consolas"/>
                <a:cs typeface="Consolas"/>
                <a:sym typeface="Consolas"/>
              </a:rPr>
              <a:t>if-else</a:t>
            </a:r>
            <a:r>
              <a:rPr lang="tr-TR" sz="2200">
                <a:solidFill>
                  <a:srgbClr val="434343"/>
                </a:solidFill>
                <a:latin typeface="Montserrat Light"/>
                <a:ea typeface="Montserrat Light"/>
                <a:cs typeface="Montserrat Light"/>
                <a:sym typeface="Montserrat Light"/>
              </a:rPr>
              <a:t> statement :</a:t>
            </a:r>
            <a:endParaRPr sz="2200">
              <a:solidFill>
                <a:srgbClr val="434343"/>
              </a:solidFill>
              <a:latin typeface="Montserrat Light"/>
              <a:ea typeface="Montserrat Light"/>
              <a:cs typeface="Montserrat Light"/>
              <a:sym typeface="Montserrat Light"/>
            </a:endParaRPr>
          </a:p>
        </p:txBody>
      </p:sp>
      <p:pic>
        <p:nvPicPr>
          <p:cNvPr id="781" name="Google Shape;781;p29"/>
          <p:cNvPicPr preferRelativeResize="0"/>
          <p:nvPr/>
        </p:nvPicPr>
        <p:blipFill>
          <a:blip r:embed="rId3">
            <a:alphaModFix/>
          </a:blip>
          <a:stretch>
            <a:fillRect/>
          </a:stretch>
        </p:blipFill>
        <p:spPr>
          <a:xfrm>
            <a:off x="152400" y="1640200"/>
            <a:ext cx="8839198" cy="13951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3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87" name="Google Shape;787;p30"/>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if-else</a:t>
            </a:r>
            <a:r>
              <a:rPr lang="tr-TR" sz="4000">
                <a:solidFill>
                  <a:srgbClr val="741B47"/>
                </a:solidFill>
                <a:latin typeface="Raleway Medium"/>
                <a:ea typeface="Raleway Medium"/>
                <a:cs typeface="Raleway Medium"/>
                <a:sym typeface="Raleway Medium"/>
              </a:rPr>
              <a:t> Statements</a:t>
            </a:r>
            <a:endParaRPr sz="4000">
              <a:solidFill>
                <a:srgbClr val="419DD3"/>
              </a:solidFill>
              <a:latin typeface="Raleway Medium"/>
              <a:ea typeface="Raleway Medium"/>
              <a:cs typeface="Raleway Medium"/>
              <a:sym typeface="Raleway Medium"/>
            </a:endParaRPr>
          </a:p>
        </p:txBody>
      </p:sp>
      <p:sp>
        <p:nvSpPr>
          <p:cNvPr id="788" name="Google Shape;788;p30"/>
          <p:cNvSpPr txBox="1"/>
          <p:nvPr>
            <p:ph idx="4294967295" type="subTitle"/>
          </p:nvPr>
        </p:nvSpPr>
        <p:spPr>
          <a:xfrm>
            <a:off x="220025" y="800200"/>
            <a:ext cx="8504700" cy="6876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Let’s take a look at this example of an </a:t>
            </a:r>
            <a:r>
              <a:rPr lang="tr-TR" sz="2200">
                <a:solidFill>
                  <a:srgbClr val="434343"/>
                </a:solidFill>
                <a:highlight>
                  <a:srgbClr val="EFEFEF"/>
                </a:highlight>
                <a:latin typeface="Consolas"/>
                <a:ea typeface="Consolas"/>
                <a:cs typeface="Consolas"/>
                <a:sym typeface="Consolas"/>
              </a:rPr>
              <a:t>if-else</a:t>
            </a:r>
            <a:r>
              <a:rPr lang="tr-TR" sz="2200">
                <a:solidFill>
                  <a:srgbClr val="434343"/>
                </a:solidFill>
                <a:latin typeface="Montserrat Light"/>
                <a:ea typeface="Montserrat Light"/>
                <a:cs typeface="Montserrat Light"/>
                <a:sym typeface="Montserrat Light"/>
              </a:rPr>
              <a:t> statement :</a:t>
            </a:r>
            <a:endParaRPr sz="2200">
              <a:solidFill>
                <a:srgbClr val="434343"/>
              </a:solidFill>
              <a:latin typeface="Montserrat Light"/>
              <a:ea typeface="Montserrat Light"/>
              <a:cs typeface="Montserrat Light"/>
              <a:sym typeface="Montserrat Light"/>
            </a:endParaRPr>
          </a:p>
        </p:txBody>
      </p:sp>
      <p:pic>
        <p:nvPicPr>
          <p:cNvPr id="789" name="Google Shape;789;p30"/>
          <p:cNvPicPr preferRelativeResize="0"/>
          <p:nvPr/>
        </p:nvPicPr>
        <p:blipFill>
          <a:blip r:embed="rId3">
            <a:alphaModFix/>
          </a:blip>
          <a:stretch>
            <a:fillRect/>
          </a:stretch>
        </p:blipFill>
        <p:spPr>
          <a:xfrm>
            <a:off x="152400" y="1640200"/>
            <a:ext cx="8839198" cy="1395121"/>
          </a:xfrm>
          <a:prstGeom prst="rect">
            <a:avLst/>
          </a:prstGeom>
          <a:noFill/>
          <a:ln>
            <a:noFill/>
          </a:ln>
        </p:spPr>
      </p:pic>
      <p:pic>
        <p:nvPicPr>
          <p:cNvPr id="790" name="Google Shape;790;p30"/>
          <p:cNvPicPr preferRelativeResize="0"/>
          <p:nvPr/>
        </p:nvPicPr>
        <p:blipFill>
          <a:blip r:embed="rId4">
            <a:alphaModFix/>
          </a:blip>
          <a:stretch>
            <a:fillRect/>
          </a:stretch>
        </p:blipFill>
        <p:spPr>
          <a:xfrm>
            <a:off x="152400" y="3187721"/>
            <a:ext cx="8839201" cy="5090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3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96" name="Google Shape;796;p31"/>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if-else</a:t>
            </a:r>
            <a:r>
              <a:rPr lang="tr-TR" sz="4000">
                <a:solidFill>
                  <a:srgbClr val="741B47"/>
                </a:solidFill>
                <a:latin typeface="Raleway Medium"/>
                <a:ea typeface="Raleway Medium"/>
                <a:cs typeface="Raleway Medium"/>
                <a:sym typeface="Raleway Medium"/>
              </a:rPr>
              <a:t> Statements</a:t>
            </a:r>
            <a:r>
              <a:rPr lang="tr-TR" sz="3300">
                <a:solidFill>
                  <a:srgbClr val="741B47"/>
                </a:solidFill>
                <a:latin typeface="Raleway Medium"/>
                <a:ea typeface="Raleway Medium"/>
                <a:cs typeface="Raleway Medium"/>
                <a:sym typeface="Raleway Medium"/>
              </a:rPr>
              <a:t>(review)</a:t>
            </a:r>
            <a:endParaRPr sz="4000">
              <a:solidFill>
                <a:srgbClr val="419DD3"/>
              </a:solidFill>
              <a:latin typeface="Raleway Medium"/>
              <a:ea typeface="Raleway Medium"/>
              <a:cs typeface="Raleway Medium"/>
              <a:sym typeface="Raleway Medium"/>
            </a:endParaRPr>
          </a:p>
        </p:txBody>
      </p:sp>
      <p:sp>
        <p:nvSpPr>
          <p:cNvPr id="797" name="Google Shape;797;p31"/>
          <p:cNvSpPr txBox="1"/>
          <p:nvPr>
            <p:ph idx="4294967295" type="subTitle"/>
          </p:nvPr>
        </p:nvSpPr>
        <p:spPr>
          <a:xfrm>
            <a:off x="220025" y="800200"/>
            <a:ext cx="8771700" cy="6876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Here’s another </a:t>
            </a:r>
            <a:r>
              <a:rPr lang="tr-TR" sz="2200">
                <a:solidFill>
                  <a:srgbClr val="434343"/>
                </a:solidFill>
                <a:latin typeface="Montserrat Medium"/>
                <a:ea typeface="Montserrat Medium"/>
                <a:cs typeface="Montserrat Medium"/>
                <a:sym typeface="Montserrat Medium"/>
              </a:rPr>
              <a:t>pre-class</a:t>
            </a:r>
            <a:r>
              <a:rPr lang="tr-TR" sz="2200">
                <a:solidFill>
                  <a:srgbClr val="434343"/>
                </a:solidFill>
                <a:latin typeface="Montserrat Light"/>
                <a:ea typeface="Montserrat Light"/>
                <a:cs typeface="Montserrat Light"/>
                <a:sym typeface="Montserrat Light"/>
              </a:rPr>
              <a:t> </a:t>
            </a:r>
            <a:r>
              <a:rPr lang="tr-TR" sz="2200">
                <a:solidFill>
                  <a:srgbClr val="434343"/>
                </a:solidFill>
                <a:latin typeface="Montserrat Light"/>
                <a:ea typeface="Montserrat Light"/>
                <a:cs typeface="Montserrat Light"/>
                <a:sym typeface="Montserrat Light"/>
              </a:rPr>
              <a:t>example of an </a:t>
            </a:r>
            <a:r>
              <a:rPr lang="tr-TR" sz="2200">
                <a:solidFill>
                  <a:srgbClr val="434343"/>
                </a:solidFill>
                <a:highlight>
                  <a:srgbClr val="EFEFEF"/>
                </a:highlight>
                <a:latin typeface="Consolas"/>
                <a:ea typeface="Consolas"/>
                <a:cs typeface="Consolas"/>
                <a:sym typeface="Consolas"/>
              </a:rPr>
              <a:t>if-else</a:t>
            </a:r>
            <a:r>
              <a:rPr lang="tr-TR" sz="2200">
                <a:solidFill>
                  <a:srgbClr val="434343"/>
                </a:solidFill>
                <a:latin typeface="Montserrat Light"/>
                <a:ea typeface="Montserrat Light"/>
                <a:cs typeface="Montserrat Light"/>
                <a:sym typeface="Montserrat Light"/>
              </a:rPr>
              <a:t> statement :</a:t>
            </a:r>
            <a:endParaRPr sz="2200">
              <a:solidFill>
                <a:srgbClr val="434343"/>
              </a:solidFill>
              <a:latin typeface="Montserrat Light"/>
              <a:ea typeface="Montserrat Light"/>
              <a:cs typeface="Montserrat Light"/>
              <a:sym typeface="Montserrat Light"/>
            </a:endParaRPr>
          </a:p>
        </p:txBody>
      </p:sp>
      <p:pic>
        <p:nvPicPr>
          <p:cNvPr id="798" name="Google Shape;798;p31"/>
          <p:cNvPicPr preferRelativeResize="0"/>
          <p:nvPr/>
        </p:nvPicPr>
        <p:blipFill>
          <a:blip r:embed="rId3">
            <a:alphaModFix/>
          </a:blip>
          <a:stretch>
            <a:fillRect/>
          </a:stretch>
        </p:blipFill>
        <p:spPr>
          <a:xfrm>
            <a:off x="152400" y="1640200"/>
            <a:ext cx="8839200" cy="1224522"/>
          </a:xfrm>
          <a:prstGeom prst="rect">
            <a:avLst/>
          </a:prstGeom>
          <a:noFill/>
          <a:ln>
            <a:noFill/>
          </a:ln>
        </p:spPr>
      </p:pic>
      <p:sp>
        <p:nvSpPr>
          <p:cNvPr id="799" name="Google Shape;799;p31">
            <a:hlinkClick r:id="rId4"/>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3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05" name="Google Shape;805;p32"/>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if-else</a:t>
            </a:r>
            <a:r>
              <a:rPr lang="tr-TR" sz="4000">
                <a:solidFill>
                  <a:srgbClr val="741B47"/>
                </a:solidFill>
                <a:latin typeface="Raleway Medium"/>
                <a:ea typeface="Raleway Medium"/>
                <a:cs typeface="Raleway Medium"/>
                <a:sym typeface="Raleway Medium"/>
              </a:rPr>
              <a:t> Statements</a:t>
            </a:r>
            <a:endParaRPr sz="4000">
              <a:solidFill>
                <a:srgbClr val="419DD3"/>
              </a:solidFill>
              <a:latin typeface="Raleway Medium"/>
              <a:ea typeface="Raleway Medium"/>
              <a:cs typeface="Raleway Medium"/>
              <a:sym typeface="Raleway Medium"/>
            </a:endParaRPr>
          </a:p>
        </p:txBody>
      </p:sp>
      <p:sp>
        <p:nvSpPr>
          <p:cNvPr id="806" name="Google Shape;806;p32"/>
          <p:cNvSpPr txBox="1"/>
          <p:nvPr>
            <p:ph idx="4294967295" type="subTitle"/>
          </p:nvPr>
        </p:nvSpPr>
        <p:spPr>
          <a:xfrm>
            <a:off x="220025" y="800200"/>
            <a:ext cx="8504700" cy="6876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Here’s another example of an </a:t>
            </a:r>
            <a:r>
              <a:rPr lang="tr-TR" sz="2200">
                <a:solidFill>
                  <a:srgbClr val="434343"/>
                </a:solidFill>
                <a:highlight>
                  <a:srgbClr val="EFEFEF"/>
                </a:highlight>
                <a:latin typeface="Consolas"/>
                <a:ea typeface="Consolas"/>
                <a:cs typeface="Consolas"/>
                <a:sym typeface="Consolas"/>
              </a:rPr>
              <a:t>if-else</a:t>
            </a:r>
            <a:r>
              <a:rPr lang="tr-TR" sz="2200">
                <a:solidFill>
                  <a:srgbClr val="434343"/>
                </a:solidFill>
                <a:latin typeface="Montserrat Light"/>
                <a:ea typeface="Montserrat Light"/>
                <a:cs typeface="Montserrat Light"/>
                <a:sym typeface="Montserrat Light"/>
              </a:rPr>
              <a:t> statement :</a:t>
            </a:r>
            <a:endParaRPr sz="2200">
              <a:solidFill>
                <a:srgbClr val="434343"/>
              </a:solidFill>
              <a:latin typeface="Montserrat Light"/>
              <a:ea typeface="Montserrat Light"/>
              <a:cs typeface="Montserrat Light"/>
              <a:sym typeface="Montserrat Light"/>
            </a:endParaRPr>
          </a:p>
        </p:txBody>
      </p:sp>
      <p:pic>
        <p:nvPicPr>
          <p:cNvPr id="807" name="Google Shape;807;p32"/>
          <p:cNvPicPr preferRelativeResize="0"/>
          <p:nvPr/>
        </p:nvPicPr>
        <p:blipFill>
          <a:blip r:embed="rId3">
            <a:alphaModFix/>
          </a:blip>
          <a:stretch>
            <a:fillRect/>
          </a:stretch>
        </p:blipFill>
        <p:spPr>
          <a:xfrm>
            <a:off x="152400" y="1640200"/>
            <a:ext cx="8839200" cy="1224522"/>
          </a:xfrm>
          <a:prstGeom prst="rect">
            <a:avLst/>
          </a:prstGeom>
          <a:noFill/>
          <a:ln>
            <a:noFill/>
          </a:ln>
        </p:spPr>
      </p:pic>
      <p:pic>
        <p:nvPicPr>
          <p:cNvPr id="808" name="Google Shape;808;p32"/>
          <p:cNvPicPr preferRelativeResize="0"/>
          <p:nvPr/>
        </p:nvPicPr>
        <p:blipFill>
          <a:blip r:embed="rId4">
            <a:alphaModFix/>
          </a:blip>
          <a:stretch>
            <a:fillRect/>
          </a:stretch>
        </p:blipFill>
        <p:spPr>
          <a:xfrm>
            <a:off x="152400" y="3017122"/>
            <a:ext cx="8839200" cy="51450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3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814" name="Google Shape;814;p33"/>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if-else</a:t>
            </a:r>
            <a:r>
              <a:rPr lang="tr-TR" sz="4000">
                <a:solidFill>
                  <a:srgbClr val="741B47"/>
                </a:solidFill>
                <a:latin typeface="Raleway Medium"/>
                <a:ea typeface="Raleway Medium"/>
                <a:cs typeface="Raleway Medium"/>
                <a:sym typeface="Raleway Medium"/>
              </a:rPr>
              <a:t> Statements</a:t>
            </a:r>
            <a:endParaRPr sz="4000">
              <a:solidFill>
                <a:srgbClr val="419DD3"/>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815" name="Google Shape;815;p33"/>
          <p:cNvSpPr txBox="1"/>
          <p:nvPr>
            <p:ph idx="4294967295" type="subTitle"/>
          </p:nvPr>
        </p:nvSpPr>
        <p:spPr>
          <a:xfrm>
            <a:off x="220025" y="800200"/>
            <a:ext cx="8764500" cy="21060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Char char="▸"/>
            </a:pPr>
            <a:r>
              <a:rPr b="1" lang="tr-TR" sz="2200">
                <a:solidFill>
                  <a:srgbClr val="073763"/>
                </a:solidFill>
                <a:latin typeface="Montserrat"/>
                <a:ea typeface="Montserrat"/>
                <a:cs typeface="Montserrat"/>
                <a:sym typeface="Montserrat"/>
              </a:rPr>
              <a:t>Task</a:t>
            </a:r>
            <a:r>
              <a:rPr b="1" lang="tr-TR" sz="2200">
                <a:solidFill>
                  <a:srgbClr val="434343"/>
                </a:solidFill>
                <a:latin typeface="Montserrat"/>
                <a:ea typeface="Montserrat"/>
                <a:cs typeface="Montserrat"/>
                <a:sym typeface="Montserrat"/>
              </a:rPr>
              <a:t> </a:t>
            </a:r>
            <a:r>
              <a:rPr lang="tr-TR" sz="2200">
                <a:solidFill>
                  <a:srgbClr val="434343"/>
                </a:solidFill>
                <a:latin typeface="Montserrat Light"/>
                <a:ea typeface="Montserrat Light"/>
                <a:cs typeface="Montserrat Light"/>
                <a:sym typeface="Montserrat Light"/>
              </a:rPr>
              <a:t>: </a:t>
            </a:r>
            <a:r>
              <a:rPr lang="tr-TR" sz="2200">
                <a:solidFill>
                  <a:srgbClr val="073763"/>
                </a:solidFill>
                <a:latin typeface="Montserrat SemiBold"/>
                <a:ea typeface="Montserrat SemiBold"/>
                <a:cs typeface="Montserrat SemiBold"/>
                <a:sym typeface="Montserrat SemiBold"/>
              </a:rPr>
              <a:t>Python Program to Check if a Number is Odd or Even</a:t>
            </a:r>
            <a:endParaRPr sz="2200">
              <a:solidFill>
                <a:srgbClr val="434343"/>
              </a:solidFill>
              <a:latin typeface="Montserrat Light"/>
              <a:ea typeface="Montserrat Light"/>
              <a:cs typeface="Montserrat Light"/>
              <a:sym typeface="Montserrat Light"/>
            </a:endParaRPr>
          </a:p>
          <a:p>
            <a:pPr indent="-368300" lvl="1" marL="914400" rtl="0" algn="l">
              <a:lnSpc>
                <a:spcPct val="100000"/>
              </a:lnSpc>
              <a:spcBef>
                <a:spcPts val="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Write a program</a:t>
            </a:r>
            <a:r>
              <a:rPr lang="tr-TR" sz="2200">
                <a:solidFill>
                  <a:srgbClr val="434343"/>
                </a:solidFill>
                <a:latin typeface="Montserrat Light"/>
                <a:ea typeface="Montserrat Light"/>
                <a:cs typeface="Montserrat Light"/>
                <a:sym typeface="Montserrat Light"/>
              </a:rPr>
              <a:t> to check whether a number entered by the user is </a:t>
            </a:r>
            <a:r>
              <a:rPr lang="tr-TR" sz="2200">
                <a:solidFill>
                  <a:srgbClr val="434343"/>
                </a:solidFill>
                <a:latin typeface="Montserrat"/>
                <a:ea typeface="Montserrat"/>
                <a:cs typeface="Montserrat"/>
                <a:sym typeface="Montserrat"/>
              </a:rPr>
              <a:t>even</a:t>
            </a:r>
            <a:r>
              <a:rPr lang="tr-TR" sz="2200">
                <a:solidFill>
                  <a:srgbClr val="434343"/>
                </a:solidFill>
                <a:latin typeface="Montserrat Light"/>
                <a:ea typeface="Montserrat Light"/>
                <a:cs typeface="Montserrat Light"/>
                <a:sym typeface="Montserrat Light"/>
              </a:rPr>
              <a:t> or </a:t>
            </a:r>
            <a:r>
              <a:rPr lang="tr-TR" sz="2200">
                <a:solidFill>
                  <a:srgbClr val="434343"/>
                </a:solidFill>
                <a:latin typeface="Montserrat"/>
                <a:ea typeface="Montserrat"/>
                <a:cs typeface="Montserrat"/>
                <a:sym typeface="Montserrat"/>
              </a:rPr>
              <a:t>odd</a:t>
            </a:r>
            <a:r>
              <a:rPr lang="tr-TR" sz="2200">
                <a:solidFill>
                  <a:srgbClr val="434343"/>
                </a:solidFill>
                <a:latin typeface="Montserrat Light"/>
                <a:ea typeface="Montserrat Light"/>
                <a:cs typeface="Montserrat Light"/>
                <a:sym typeface="Montserrat Light"/>
              </a:rPr>
              <a:t>. </a:t>
            </a:r>
            <a:endParaRPr sz="2200">
              <a:solidFill>
                <a:srgbClr val="434343"/>
              </a:solidFill>
              <a:latin typeface="Montserrat Light"/>
              <a:ea typeface="Montserrat Light"/>
              <a:cs typeface="Montserrat Light"/>
              <a:sym typeface="Montserrat Light"/>
            </a:endParaRPr>
          </a:p>
          <a:p>
            <a:pPr indent="-368300" lvl="1" marL="914400" rtl="0" algn="l">
              <a:lnSpc>
                <a:spcPct val="100000"/>
              </a:lnSpc>
              <a:spcBef>
                <a:spcPts val="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Print the result such as : “</a:t>
            </a:r>
            <a:r>
              <a:rPr lang="tr-TR" sz="2200">
                <a:solidFill>
                  <a:srgbClr val="434343"/>
                </a:solidFill>
                <a:latin typeface="Montserrat Medium"/>
                <a:ea typeface="Montserrat Medium"/>
                <a:cs typeface="Montserrat Medium"/>
                <a:sym typeface="Montserrat Medium"/>
              </a:rPr>
              <a:t>2 is even</a:t>
            </a:r>
            <a:r>
              <a:rPr lang="tr-TR" sz="2200">
                <a:solidFill>
                  <a:srgbClr val="434343"/>
                </a:solidFill>
                <a:latin typeface="Montserrat Light"/>
                <a:ea typeface="Montserrat Light"/>
                <a:cs typeface="Montserrat Light"/>
                <a:sym typeface="Montserrat Light"/>
              </a:rPr>
              <a:t>”</a:t>
            </a:r>
            <a:endParaRPr sz="2200">
              <a:solidFill>
                <a:srgbClr val="FF0000"/>
              </a:solidFill>
              <a:highlight>
                <a:srgbClr val="E4E4E4"/>
              </a:highlight>
              <a:latin typeface="Consolas"/>
              <a:ea typeface="Consolas"/>
              <a:cs typeface="Consolas"/>
              <a:sym typeface="Consolas"/>
            </a:endParaRPr>
          </a:p>
          <a:p>
            <a:pPr indent="0" lvl="0" marL="101600" marR="101600" rtl="0" algn="l">
              <a:lnSpc>
                <a:spcPct val="115000"/>
              </a:lnSpc>
              <a:spcBef>
                <a:spcPts val="1200"/>
              </a:spcBef>
              <a:spcAft>
                <a:spcPts val="0"/>
              </a:spcAft>
              <a:buNone/>
            </a:pPr>
            <a:r>
              <a:t/>
            </a:r>
            <a:endParaRPr sz="1800">
              <a:solidFill>
                <a:srgbClr val="373A3C"/>
              </a:solidFill>
              <a:highlight>
                <a:srgbClr val="E4E4E4"/>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914400" marR="0" rtl="0" algn="l">
              <a:lnSpc>
                <a:spcPct val="110000"/>
              </a:lnSpc>
              <a:spcBef>
                <a:spcPts val="600"/>
              </a:spcBef>
              <a:spcAft>
                <a:spcPts val="0"/>
              </a:spcAft>
              <a:buNone/>
            </a:pPr>
            <a:r>
              <a:t/>
            </a:r>
            <a:endParaRPr sz="2200">
              <a:solidFill>
                <a:srgbClr val="434343"/>
              </a:solidFill>
              <a:latin typeface="Montserrat Light"/>
              <a:ea typeface="Montserrat Light"/>
              <a:cs typeface="Montserrat Light"/>
              <a:sym typeface="Montserrat Light"/>
            </a:endParaRPr>
          </a:p>
        </p:txBody>
      </p:sp>
      <p:sp>
        <p:nvSpPr>
          <p:cNvPr id="816" name="Google Shape;816;p33">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3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822" name="Google Shape;822;p34"/>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if-else</a:t>
            </a:r>
            <a:r>
              <a:rPr lang="tr-TR" sz="4000">
                <a:solidFill>
                  <a:srgbClr val="741B47"/>
                </a:solidFill>
                <a:latin typeface="Raleway Medium"/>
                <a:ea typeface="Raleway Medium"/>
                <a:cs typeface="Raleway Medium"/>
                <a:sym typeface="Raleway Medium"/>
              </a:rPr>
              <a:t> Statements</a:t>
            </a:r>
            <a:endParaRPr sz="4000">
              <a:solidFill>
                <a:srgbClr val="419DD3"/>
              </a:solidFill>
              <a:latin typeface="Raleway Medium"/>
              <a:ea typeface="Raleway Medium"/>
              <a:cs typeface="Raleway Medium"/>
              <a:sym typeface="Raleway Medium"/>
            </a:endParaRPr>
          </a:p>
          <a:p>
            <a:pPr indent="0" lvl="0" marL="0" rtl="0" algn="l">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823" name="Google Shape;823;p34"/>
          <p:cNvSpPr txBox="1"/>
          <p:nvPr>
            <p:ph idx="4294967295" type="subTitle"/>
          </p:nvPr>
        </p:nvSpPr>
        <p:spPr>
          <a:xfrm>
            <a:off x="220025" y="800200"/>
            <a:ext cx="8321100" cy="7833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Char char="▸"/>
            </a:pPr>
            <a:r>
              <a:rPr b="1" lang="tr-TR" sz="2200">
                <a:solidFill>
                  <a:srgbClr val="073763"/>
                </a:solidFill>
                <a:latin typeface="Montserrat"/>
                <a:ea typeface="Montserrat"/>
                <a:cs typeface="Montserrat"/>
                <a:sym typeface="Montserrat"/>
              </a:rPr>
              <a:t>The code might be like</a:t>
            </a:r>
            <a:r>
              <a:rPr lang="tr-TR" sz="2200">
                <a:solidFill>
                  <a:srgbClr val="434343"/>
                </a:solidFill>
                <a:latin typeface="Montserrat Light"/>
                <a:ea typeface="Montserrat Light"/>
                <a:cs typeface="Montserrat Light"/>
                <a:sym typeface="Montserrat Light"/>
              </a:rPr>
              <a:t>  :</a:t>
            </a:r>
            <a:endParaRPr sz="2200">
              <a:solidFill>
                <a:srgbClr val="434343"/>
              </a:solidFill>
              <a:latin typeface="Montserrat Light"/>
              <a:ea typeface="Montserrat Light"/>
              <a:cs typeface="Montserrat Light"/>
              <a:sym typeface="Montserrat Light"/>
            </a:endParaRPr>
          </a:p>
          <a:p>
            <a:pPr indent="0" lvl="0" marL="0" marR="0" rtl="0" algn="l">
              <a:lnSpc>
                <a:spcPct val="110000"/>
              </a:lnSpc>
              <a:spcBef>
                <a:spcPts val="600"/>
              </a:spcBef>
              <a:spcAft>
                <a:spcPts val="0"/>
              </a:spcAft>
              <a:buNone/>
            </a:pPr>
            <a:r>
              <a:t/>
            </a:r>
            <a:endParaRPr sz="2200">
              <a:solidFill>
                <a:srgbClr val="434343"/>
              </a:solidFill>
              <a:latin typeface="Montserrat Light"/>
              <a:ea typeface="Montserrat Light"/>
              <a:cs typeface="Montserrat Light"/>
              <a:sym typeface="Montserrat Light"/>
            </a:endParaRPr>
          </a:p>
        </p:txBody>
      </p:sp>
      <p:pic>
        <p:nvPicPr>
          <p:cNvPr id="824" name="Google Shape;824;p34"/>
          <p:cNvPicPr preferRelativeResize="0"/>
          <p:nvPr/>
        </p:nvPicPr>
        <p:blipFill>
          <a:blip r:embed="rId3">
            <a:alphaModFix/>
          </a:blip>
          <a:stretch>
            <a:fillRect/>
          </a:stretch>
        </p:blipFill>
        <p:spPr>
          <a:xfrm>
            <a:off x="152400" y="1735900"/>
            <a:ext cx="8764026" cy="1487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3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830" name="Google Shape;830;p35"/>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if-else</a:t>
            </a:r>
            <a:r>
              <a:rPr lang="tr-TR" sz="4000">
                <a:solidFill>
                  <a:srgbClr val="741B47"/>
                </a:solidFill>
                <a:latin typeface="Raleway Medium"/>
                <a:ea typeface="Raleway Medium"/>
                <a:cs typeface="Raleway Medium"/>
                <a:sym typeface="Raleway Medium"/>
              </a:rPr>
              <a:t> Statements</a:t>
            </a:r>
            <a:endParaRPr sz="4000">
              <a:solidFill>
                <a:srgbClr val="419DD3"/>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831" name="Google Shape;831;p35"/>
          <p:cNvSpPr txBox="1"/>
          <p:nvPr>
            <p:ph idx="4294967295" type="subTitle"/>
          </p:nvPr>
        </p:nvSpPr>
        <p:spPr>
          <a:xfrm>
            <a:off x="220025" y="800200"/>
            <a:ext cx="8764500" cy="23658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Char char="▸"/>
            </a:pPr>
            <a:r>
              <a:rPr b="1" lang="tr-TR" sz="2200">
                <a:solidFill>
                  <a:srgbClr val="073763"/>
                </a:solidFill>
                <a:latin typeface="Montserrat"/>
                <a:ea typeface="Montserrat"/>
                <a:cs typeface="Montserrat"/>
                <a:sym typeface="Montserrat"/>
              </a:rPr>
              <a:t>Task</a:t>
            </a:r>
            <a:r>
              <a:rPr b="1" lang="tr-TR" sz="2200">
                <a:solidFill>
                  <a:srgbClr val="434343"/>
                </a:solidFill>
                <a:latin typeface="Montserrat"/>
                <a:ea typeface="Montserrat"/>
                <a:cs typeface="Montserrat"/>
                <a:sym typeface="Montserrat"/>
              </a:rPr>
              <a:t> </a:t>
            </a:r>
            <a:r>
              <a:rPr lang="tr-TR" sz="2200">
                <a:solidFill>
                  <a:srgbClr val="434343"/>
                </a:solidFill>
                <a:latin typeface="Montserrat Light"/>
                <a:ea typeface="Montserrat Light"/>
                <a:cs typeface="Montserrat Light"/>
                <a:sym typeface="Montserrat Light"/>
              </a:rPr>
              <a:t>: </a:t>
            </a:r>
            <a:r>
              <a:rPr lang="tr-TR" sz="2200">
                <a:solidFill>
                  <a:srgbClr val="073763"/>
                </a:solidFill>
                <a:latin typeface="Montserrat SemiBold"/>
                <a:ea typeface="Montserrat SemiBold"/>
                <a:cs typeface="Montserrat SemiBold"/>
                <a:sym typeface="Montserrat SemiBold"/>
              </a:rPr>
              <a:t>Python Program to Check if a Number is Negative or Positive.</a:t>
            </a:r>
            <a:endParaRPr sz="2200">
              <a:solidFill>
                <a:srgbClr val="434343"/>
              </a:solidFill>
              <a:latin typeface="Montserrat Light"/>
              <a:ea typeface="Montserrat Light"/>
              <a:cs typeface="Montserrat Light"/>
              <a:sym typeface="Montserrat Light"/>
            </a:endParaRPr>
          </a:p>
          <a:p>
            <a:pPr indent="-368300" lvl="1" marL="914400" rtl="0" algn="l">
              <a:lnSpc>
                <a:spcPct val="100000"/>
              </a:lnSpc>
              <a:spcBef>
                <a:spcPts val="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Write a program to check whether a number entered by the user is </a:t>
            </a:r>
            <a:r>
              <a:rPr i="1" lang="tr-TR" sz="2200">
                <a:solidFill>
                  <a:srgbClr val="434343"/>
                </a:solidFill>
                <a:latin typeface="Montserrat Light"/>
                <a:ea typeface="Montserrat Light"/>
                <a:cs typeface="Montserrat Light"/>
                <a:sym typeface="Montserrat Light"/>
              </a:rPr>
              <a:t>negative</a:t>
            </a:r>
            <a:r>
              <a:rPr lang="tr-TR" sz="2200">
                <a:solidFill>
                  <a:srgbClr val="434343"/>
                </a:solidFill>
                <a:latin typeface="Montserrat Light"/>
                <a:ea typeface="Montserrat Light"/>
                <a:cs typeface="Montserrat Light"/>
                <a:sym typeface="Montserrat Light"/>
              </a:rPr>
              <a:t> or </a:t>
            </a:r>
            <a:r>
              <a:rPr i="1" lang="tr-TR" sz="2200">
                <a:solidFill>
                  <a:srgbClr val="434343"/>
                </a:solidFill>
                <a:latin typeface="Montserrat Light"/>
                <a:ea typeface="Montserrat Light"/>
                <a:cs typeface="Montserrat Light"/>
                <a:sym typeface="Montserrat Light"/>
              </a:rPr>
              <a:t>positive.</a:t>
            </a:r>
            <a:r>
              <a:rPr lang="tr-TR" sz="2200">
                <a:solidFill>
                  <a:srgbClr val="434343"/>
                </a:solidFill>
                <a:latin typeface="Montserrat Light"/>
                <a:ea typeface="Montserrat Light"/>
                <a:cs typeface="Montserrat Light"/>
                <a:sym typeface="Montserrat Light"/>
              </a:rPr>
              <a:t> Number zero is not acceptable.</a:t>
            </a:r>
            <a:endParaRPr sz="2200">
              <a:solidFill>
                <a:srgbClr val="434343"/>
              </a:solidFill>
              <a:latin typeface="Montserrat Light"/>
              <a:ea typeface="Montserrat Light"/>
              <a:cs typeface="Montserrat Light"/>
              <a:sym typeface="Montserrat Light"/>
            </a:endParaRPr>
          </a:p>
          <a:p>
            <a:pPr indent="-368300" lvl="1" marL="914400" rtl="0" algn="l">
              <a:lnSpc>
                <a:spcPct val="100000"/>
              </a:lnSpc>
              <a:spcBef>
                <a:spcPts val="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Print the result such as : '</a:t>
            </a:r>
            <a:r>
              <a:rPr lang="tr-TR" sz="2200">
                <a:solidFill>
                  <a:srgbClr val="434343"/>
                </a:solidFill>
                <a:latin typeface="Montserrat Medium"/>
                <a:ea typeface="Montserrat Medium"/>
                <a:cs typeface="Montserrat Medium"/>
                <a:sym typeface="Montserrat Medium"/>
              </a:rPr>
              <a:t>Positive number</a:t>
            </a:r>
            <a:r>
              <a:rPr lang="tr-TR" sz="2200">
                <a:solidFill>
                  <a:srgbClr val="434343"/>
                </a:solidFill>
                <a:latin typeface="Montserrat Light"/>
                <a:ea typeface="Montserrat Light"/>
                <a:cs typeface="Montserrat Light"/>
                <a:sym typeface="Montserrat Light"/>
              </a:rPr>
              <a:t>”</a:t>
            </a:r>
            <a:endParaRPr sz="1800">
              <a:solidFill>
                <a:srgbClr val="373A3C"/>
              </a:solidFill>
              <a:highlight>
                <a:srgbClr val="E4E4E4"/>
              </a:highlight>
              <a:latin typeface="Consolas"/>
              <a:ea typeface="Consolas"/>
              <a:cs typeface="Consolas"/>
              <a:sym typeface="Consolas"/>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914400" marR="0" rtl="0" algn="l">
              <a:lnSpc>
                <a:spcPct val="110000"/>
              </a:lnSpc>
              <a:spcBef>
                <a:spcPts val="600"/>
              </a:spcBef>
              <a:spcAft>
                <a:spcPts val="0"/>
              </a:spcAft>
              <a:buNone/>
            </a:pPr>
            <a:r>
              <a:t/>
            </a:r>
            <a:endParaRPr sz="2200">
              <a:solidFill>
                <a:srgbClr val="434343"/>
              </a:solidFill>
              <a:latin typeface="Montserrat Light"/>
              <a:ea typeface="Montserrat Light"/>
              <a:cs typeface="Montserrat Light"/>
              <a:sym typeface="Montserrat Light"/>
            </a:endParaRPr>
          </a:p>
        </p:txBody>
      </p:sp>
      <p:sp>
        <p:nvSpPr>
          <p:cNvPr id="832" name="Google Shape;832;p35">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3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838" name="Google Shape;838;p36"/>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if-else</a:t>
            </a:r>
            <a:r>
              <a:rPr lang="tr-TR" sz="4000">
                <a:solidFill>
                  <a:srgbClr val="741B47"/>
                </a:solidFill>
                <a:latin typeface="Raleway Medium"/>
                <a:ea typeface="Raleway Medium"/>
                <a:cs typeface="Raleway Medium"/>
                <a:sym typeface="Raleway Medium"/>
              </a:rPr>
              <a:t> Statements</a:t>
            </a:r>
            <a:endParaRPr sz="4000">
              <a:solidFill>
                <a:srgbClr val="419DD3"/>
              </a:solidFill>
              <a:latin typeface="Raleway Medium"/>
              <a:ea typeface="Raleway Medium"/>
              <a:cs typeface="Raleway Medium"/>
              <a:sym typeface="Raleway Medium"/>
            </a:endParaRPr>
          </a:p>
          <a:p>
            <a:pPr indent="0" lvl="0" marL="0" rtl="0" algn="l">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839" name="Google Shape;839;p36"/>
          <p:cNvSpPr txBox="1"/>
          <p:nvPr>
            <p:ph idx="4294967295" type="subTitle"/>
          </p:nvPr>
        </p:nvSpPr>
        <p:spPr>
          <a:xfrm>
            <a:off x="220025" y="800200"/>
            <a:ext cx="8321100" cy="7833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Char char="▸"/>
            </a:pPr>
            <a:r>
              <a:rPr b="1" lang="tr-TR" sz="2200">
                <a:solidFill>
                  <a:srgbClr val="073763"/>
                </a:solidFill>
                <a:latin typeface="Montserrat"/>
                <a:ea typeface="Montserrat"/>
                <a:cs typeface="Montserrat"/>
                <a:sym typeface="Montserrat"/>
              </a:rPr>
              <a:t>The code might be like</a:t>
            </a:r>
            <a:r>
              <a:rPr lang="tr-TR" sz="2200">
                <a:solidFill>
                  <a:srgbClr val="434343"/>
                </a:solidFill>
                <a:latin typeface="Montserrat Light"/>
                <a:ea typeface="Montserrat Light"/>
                <a:cs typeface="Montserrat Light"/>
                <a:sym typeface="Montserrat Light"/>
              </a:rPr>
              <a:t>  :</a:t>
            </a:r>
            <a:endParaRPr sz="2200">
              <a:solidFill>
                <a:srgbClr val="434343"/>
              </a:solidFill>
              <a:latin typeface="Montserrat Light"/>
              <a:ea typeface="Montserrat Light"/>
              <a:cs typeface="Montserrat Light"/>
              <a:sym typeface="Montserrat Light"/>
            </a:endParaRPr>
          </a:p>
          <a:p>
            <a:pPr indent="0" lvl="0" marL="0" marR="0" rtl="0" algn="l">
              <a:lnSpc>
                <a:spcPct val="110000"/>
              </a:lnSpc>
              <a:spcBef>
                <a:spcPts val="600"/>
              </a:spcBef>
              <a:spcAft>
                <a:spcPts val="0"/>
              </a:spcAft>
              <a:buNone/>
            </a:pPr>
            <a:r>
              <a:t/>
            </a:r>
            <a:endParaRPr sz="2200">
              <a:solidFill>
                <a:srgbClr val="434343"/>
              </a:solidFill>
              <a:latin typeface="Montserrat Light"/>
              <a:ea typeface="Montserrat Light"/>
              <a:cs typeface="Montserrat Light"/>
              <a:sym typeface="Montserrat Light"/>
            </a:endParaRPr>
          </a:p>
        </p:txBody>
      </p:sp>
      <p:pic>
        <p:nvPicPr>
          <p:cNvPr id="840" name="Google Shape;840;p36"/>
          <p:cNvPicPr preferRelativeResize="0"/>
          <p:nvPr/>
        </p:nvPicPr>
        <p:blipFill>
          <a:blip r:embed="rId3">
            <a:alphaModFix/>
          </a:blip>
          <a:stretch>
            <a:fillRect/>
          </a:stretch>
        </p:blipFill>
        <p:spPr>
          <a:xfrm>
            <a:off x="152400" y="1735900"/>
            <a:ext cx="8839200" cy="1574890"/>
          </a:xfrm>
          <a:prstGeom prst="rect">
            <a:avLst/>
          </a:prstGeom>
          <a:noFill/>
          <a:ln cap="flat" cmpd="sng" w="9525">
            <a:solidFill>
              <a:srgbClr val="1C458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14" name="Google Shape;614;p10"/>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615" name="Google Shape;615;p10"/>
          <p:cNvSpPr txBox="1"/>
          <p:nvPr>
            <p:ph idx="4294967295" type="subTitle"/>
          </p:nvPr>
        </p:nvSpPr>
        <p:spPr>
          <a:xfrm>
            <a:off x="464725" y="772475"/>
            <a:ext cx="8421300" cy="3927000"/>
          </a:xfrm>
          <a:prstGeom prst="rect">
            <a:avLst/>
          </a:prstGeom>
          <a:noFill/>
          <a:ln>
            <a:noFill/>
          </a:ln>
        </p:spPr>
        <p:txBody>
          <a:bodyPr anchorCtr="0" anchor="t" bIns="0" lIns="0" spcFirstLastPara="1" rIns="0" wrap="square" tIns="0">
            <a:noAutofit/>
          </a:bodyPr>
          <a:lstStyle/>
          <a:p>
            <a:pPr indent="-438150" lvl="0" marL="457200" marR="0" rtl="0" algn="l">
              <a:lnSpc>
                <a:spcPct val="110000"/>
              </a:lnSpc>
              <a:spcBef>
                <a:spcPts val="600"/>
              </a:spcBef>
              <a:spcAft>
                <a:spcPts val="0"/>
              </a:spcAft>
              <a:buClr>
                <a:srgbClr val="741B47"/>
              </a:buClr>
              <a:buSzPts val="3300"/>
              <a:buFont typeface="Raleway"/>
              <a:buChar char="▶"/>
            </a:pPr>
            <a:r>
              <a:rPr lang="tr-TR" sz="3300">
                <a:solidFill>
                  <a:srgbClr val="0B5394"/>
                </a:solidFill>
                <a:latin typeface="Raleway"/>
                <a:ea typeface="Raleway"/>
                <a:cs typeface="Raleway"/>
                <a:sym typeface="Raleway"/>
              </a:rPr>
              <a:t>Structure of the </a:t>
            </a:r>
            <a:r>
              <a:rPr lang="tr-TR" sz="3300">
                <a:solidFill>
                  <a:srgbClr val="0B5394"/>
                </a:solidFill>
                <a:highlight>
                  <a:srgbClr val="EFEFEF"/>
                </a:highlight>
                <a:latin typeface="Consolas"/>
                <a:ea typeface="Consolas"/>
                <a:cs typeface="Consolas"/>
                <a:sym typeface="Consolas"/>
              </a:rPr>
              <a:t>if</a:t>
            </a:r>
            <a:r>
              <a:rPr lang="tr-TR" sz="3300">
                <a:solidFill>
                  <a:srgbClr val="0B5394"/>
                </a:solidFill>
                <a:latin typeface="Raleway"/>
                <a:ea typeface="Raleway"/>
                <a:cs typeface="Raleway"/>
                <a:sym typeface="Raleway"/>
              </a:rPr>
              <a:t> Statements</a:t>
            </a:r>
            <a:endParaRPr b="0" i="0" sz="3300" u="none" cap="none" strike="noStrike">
              <a:solidFill>
                <a:srgbClr val="0B5394"/>
              </a:solidFill>
              <a:latin typeface="Raleway"/>
              <a:ea typeface="Raleway"/>
              <a:cs typeface="Raleway"/>
              <a:sym typeface="Raleway"/>
            </a:endParaRPr>
          </a:p>
          <a:p>
            <a:pPr indent="-438150" lvl="0" marL="457200" marR="0" rtl="0" algn="l">
              <a:lnSpc>
                <a:spcPct val="110000"/>
              </a:lnSpc>
              <a:spcBef>
                <a:spcPts val="600"/>
              </a:spcBef>
              <a:spcAft>
                <a:spcPts val="0"/>
              </a:spcAft>
              <a:buClr>
                <a:srgbClr val="741B47"/>
              </a:buClr>
              <a:buSzPts val="3300"/>
              <a:buFont typeface="Raleway"/>
              <a:buChar char="▶"/>
            </a:pPr>
            <a:r>
              <a:rPr lang="tr-TR" sz="3300">
                <a:solidFill>
                  <a:srgbClr val="0B5394"/>
                </a:solidFill>
                <a:latin typeface="Raleway"/>
                <a:ea typeface="Raleway"/>
                <a:cs typeface="Raleway"/>
                <a:sym typeface="Raleway"/>
              </a:rPr>
              <a:t>Comparison Operators</a:t>
            </a:r>
            <a:endParaRPr b="0" i="0" sz="3300" u="none" cap="none" strike="noStrike">
              <a:solidFill>
                <a:srgbClr val="0B5394"/>
              </a:solidFill>
              <a:latin typeface="Raleway"/>
              <a:ea typeface="Raleway"/>
              <a:cs typeface="Raleway"/>
              <a:sym typeface="Raleway"/>
            </a:endParaRPr>
          </a:p>
          <a:p>
            <a:pPr indent="-438150" lvl="0" marL="457200" marR="0" rtl="0" algn="l">
              <a:lnSpc>
                <a:spcPct val="110000"/>
              </a:lnSpc>
              <a:spcBef>
                <a:spcPts val="600"/>
              </a:spcBef>
              <a:spcAft>
                <a:spcPts val="0"/>
              </a:spcAft>
              <a:buClr>
                <a:srgbClr val="741B47"/>
              </a:buClr>
              <a:buSzPts val="3300"/>
              <a:buFont typeface="Raleway"/>
              <a:buChar char="▶"/>
            </a:pPr>
            <a:r>
              <a:rPr lang="tr-TR" sz="3300">
                <a:solidFill>
                  <a:srgbClr val="0B5394"/>
                </a:solidFill>
                <a:highlight>
                  <a:srgbClr val="EFEFEF"/>
                </a:highlight>
                <a:latin typeface="Consolas"/>
                <a:ea typeface="Consolas"/>
                <a:cs typeface="Consolas"/>
                <a:sym typeface="Consolas"/>
              </a:rPr>
              <a:t>if-else</a:t>
            </a:r>
            <a:r>
              <a:rPr lang="tr-TR" sz="3300">
                <a:solidFill>
                  <a:srgbClr val="0B5394"/>
                </a:solidFill>
                <a:latin typeface="Raleway"/>
                <a:ea typeface="Raleway"/>
                <a:cs typeface="Raleway"/>
                <a:sym typeface="Raleway"/>
              </a:rPr>
              <a:t> Statements</a:t>
            </a:r>
            <a:endParaRPr b="0" i="0" sz="3300" u="none" cap="none" strike="noStrike">
              <a:solidFill>
                <a:srgbClr val="0B5394"/>
              </a:solidFill>
              <a:latin typeface="Raleway"/>
              <a:ea typeface="Raleway"/>
              <a:cs typeface="Raleway"/>
              <a:sym typeface="Raleway"/>
            </a:endParaRPr>
          </a:p>
          <a:p>
            <a:pPr indent="-438150" lvl="0" marL="457200" marR="0" rtl="0" algn="l">
              <a:lnSpc>
                <a:spcPct val="110000"/>
              </a:lnSpc>
              <a:spcBef>
                <a:spcPts val="600"/>
              </a:spcBef>
              <a:spcAft>
                <a:spcPts val="0"/>
              </a:spcAft>
              <a:buClr>
                <a:srgbClr val="741B47"/>
              </a:buClr>
              <a:buSzPts val="3300"/>
              <a:buFont typeface="Raleway"/>
              <a:buChar char="▶"/>
            </a:pPr>
            <a:r>
              <a:rPr lang="tr-TR" sz="3300">
                <a:solidFill>
                  <a:srgbClr val="0B5394"/>
                </a:solidFill>
                <a:highlight>
                  <a:srgbClr val="EFEFEF"/>
                </a:highlight>
                <a:latin typeface="Consolas"/>
                <a:ea typeface="Consolas"/>
                <a:cs typeface="Consolas"/>
                <a:sym typeface="Consolas"/>
              </a:rPr>
              <a:t>if-elif-else</a:t>
            </a:r>
            <a:r>
              <a:rPr lang="tr-TR" sz="3300">
                <a:solidFill>
                  <a:srgbClr val="0B5394"/>
                </a:solidFill>
                <a:latin typeface="Raleway"/>
                <a:ea typeface="Raleway"/>
                <a:cs typeface="Raleway"/>
                <a:sym typeface="Raleway"/>
              </a:rPr>
              <a:t> Statements</a:t>
            </a:r>
            <a:endParaRPr sz="3300">
              <a:solidFill>
                <a:srgbClr val="0B5394"/>
              </a:solidFill>
              <a:latin typeface="Raleway"/>
              <a:ea typeface="Raleway"/>
              <a:cs typeface="Raleway"/>
              <a:sym typeface="Raleway"/>
            </a:endParaRPr>
          </a:p>
          <a:p>
            <a:pPr indent="-438150" lvl="0" marL="457200" marR="0" rtl="0" algn="l">
              <a:lnSpc>
                <a:spcPct val="110000"/>
              </a:lnSpc>
              <a:spcBef>
                <a:spcPts val="600"/>
              </a:spcBef>
              <a:spcAft>
                <a:spcPts val="0"/>
              </a:spcAft>
              <a:buClr>
                <a:srgbClr val="741B47"/>
              </a:buClr>
              <a:buSzPts val="3300"/>
              <a:buFont typeface="Raleway"/>
              <a:buChar char="▶"/>
            </a:pPr>
            <a:r>
              <a:rPr lang="tr-TR" sz="3300">
                <a:solidFill>
                  <a:srgbClr val="0B5394"/>
                </a:solidFill>
                <a:latin typeface="Raleway"/>
                <a:ea typeface="Raleway"/>
                <a:cs typeface="Raleway"/>
                <a:sym typeface="Raleway"/>
              </a:rPr>
              <a:t>Nested </a:t>
            </a:r>
            <a:r>
              <a:rPr lang="tr-TR" sz="3300">
                <a:solidFill>
                  <a:srgbClr val="0B5394"/>
                </a:solidFill>
                <a:highlight>
                  <a:srgbClr val="EFEFEF"/>
                </a:highlight>
                <a:latin typeface="Consolas"/>
                <a:ea typeface="Consolas"/>
                <a:cs typeface="Consolas"/>
                <a:sym typeface="Consolas"/>
              </a:rPr>
              <a:t>if-elif-else</a:t>
            </a:r>
            <a:r>
              <a:rPr lang="tr-TR" sz="3300">
                <a:solidFill>
                  <a:srgbClr val="0B5394"/>
                </a:solidFill>
                <a:latin typeface="Raleway"/>
                <a:ea typeface="Raleway"/>
                <a:cs typeface="Raleway"/>
                <a:sym typeface="Raleway"/>
              </a:rPr>
              <a:t> Statements</a:t>
            </a:r>
            <a:endParaRPr b="0" i="0" sz="3300" u="none" cap="none" strike="noStrike">
              <a:solidFill>
                <a:srgbClr val="0B5394"/>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3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846" name="Google Shape;846;p37"/>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if-else</a:t>
            </a:r>
            <a:r>
              <a:rPr lang="tr-TR" sz="4000">
                <a:solidFill>
                  <a:srgbClr val="741B47"/>
                </a:solidFill>
                <a:latin typeface="Raleway Medium"/>
                <a:ea typeface="Raleway Medium"/>
                <a:cs typeface="Raleway Medium"/>
                <a:sym typeface="Raleway Medium"/>
              </a:rPr>
              <a:t> Statements</a:t>
            </a:r>
            <a:endParaRPr sz="4000">
              <a:solidFill>
                <a:srgbClr val="419DD3"/>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847" name="Google Shape;847;p37"/>
          <p:cNvSpPr txBox="1"/>
          <p:nvPr>
            <p:ph idx="4294967295" type="subTitle"/>
          </p:nvPr>
        </p:nvSpPr>
        <p:spPr>
          <a:xfrm>
            <a:off x="220025" y="800200"/>
            <a:ext cx="8764500" cy="23658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Char char="▸"/>
            </a:pPr>
            <a:r>
              <a:rPr b="1" lang="tr-TR" sz="2200">
                <a:solidFill>
                  <a:srgbClr val="073763"/>
                </a:solidFill>
                <a:latin typeface="Montserrat"/>
                <a:ea typeface="Montserrat"/>
                <a:cs typeface="Montserrat"/>
                <a:sym typeface="Montserrat"/>
              </a:rPr>
              <a:t>Task</a:t>
            </a:r>
            <a:r>
              <a:rPr b="1" lang="tr-TR" sz="2200">
                <a:solidFill>
                  <a:srgbClr val="434343"/>
                </a:solidFill>
                <a:latin typeface="Montserrat"/>
                <a:ea typeface="Montserrat"/>
                <a:cs typeface="Montserrat"/>
                <a:sym typeface="Montserrat"/>
              </a:rPr>
              <a:t> </a:t>
            </a:r>
            <a:r>
              <a:rPr lang="tr-TR" sz="2200">
                <a:solidFill>
                  <a:srgbClr val="434343"/>
                </a:solidFill>
                <a:latin typeface="Montserrat Light"/>
                <a:ea typeface="Montserrat Light"/>
                <a:cs typeface="Montserrat Light"/>
                <a:sym typeface="Montserrat Light"/>
              </a:rPr>
              <a:t>: </a:t>
            </a:r>
            <a:r>
              <a:rPr lang="tr-TR" sz="2200">
                <a:solidFill>
                  <a:srgbClr val="073763"/>
                </a:solidFill>
                <a:latin typeface="Montserrat SemiBold"/>
                <a:ea typeface="Montserrat SemiBold"/>
                <a:cs typeface="Montserrat SemiBold"/>
                <a:sym typeface="Montserrat SemiBold"/>
              </a:rPr>
              <a:t>Python Program to Check which number is larger.</a:t>
            </a:r>
            <a:endParaRPr sz="2200">
              <a:solidFill>
                <a:srgbClr val="073763"/>
              </a:solidFill>
              <a:latin typeface="Montserrat SemiBold"/>
              <a:ea typeface="Montserrat SemiBold"/>
              <a:cs typeface="Montserrat SemiBold"/>
              <a:sym typeface="Montserrat SemiBold"/>
            </a:endParaRPr>
          </a:p>
          <a:p>
            <a:pPr indent="-368300" lvl="1" marL="914400" rtl="0" algn="l">
              <a:lnSpc>
                <a:spcPct val="100000"/>
              </a:lnSpc>
              <a:spcBef>
                <a:spcPts val="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Write a program that prints which of the </a:t>
            </a:r>
            <a:r>
              <a:rPr lang="tr-TR" sz="2200">
                <a:solidFill>
                  <a:srgbClr val="434343"/>
                </a:solidFill>
                <a:latin typeface="Montserrat"/>
                <a:ea typeface="Montserrat"/>
                <a:cs typeface="Montserrat"/>
                <a:sym typeface="Montserrat"/>
              </a:rPr>
              <a:t>two numbers</a:t>
            </a:r>
            <a:r>
              <a:rPr lang="tr-TR" sz="2200">
                <a:solidFill>
                  <a:srgbClr val="434343"/>
                </a:solidFill>
                <a:latin typeface="Montserrat Light"/>
                <a:ea typeface="Montserrat Light"/>
                <a:cs typeface="Montserrat Light"/>
                <a:sym typeface="Montserrat Light"/>
              </a:rPr>
              <a:t> the user entered is large.</a:t>
            </a:r>
            <a:endParaRPr sz="2200">
              <a:solidFill>
                <a:srgbClr val="434343"/>
              </a:solidFill>
              <a:latin typeface="Montserrat Light"/>
              <a:ea typeface="Montserrat Light"/>
              <a:cs typeface="Montserrat Light"/>
              <a:sym typeface="Montserrat Light"/>
            </a:endParaRPr>
          </a:p>
          <a:p>
            <a:pPr indent="-368300" lvl="1" marL="914400" marR="0" rtl="0" algn="l">
              <a:lnSpc>
                <a:spcPct val="100000"/>
              </a:lnSpc>
              <a:spcBef>
                <a:spcPts val="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Print the result such as : “</a:t>
            </a:r>
            <a:r>
              <a:rPr lang="tr-TR" sz="2200">
                <a:solidFill>
                  <a:srgbClr val="434343"/>
                </a:solidFill>
                <a:latin typeface="Montserrat Medium"/>
                <a:ea typeface="Montserrat Medium"/>
                <a:cs typeface="Montserrat Medium"/>
                <a:sym typeface="Montserrat Medium"/>
              </a:rPr>
              <a:t>The large number is 4</a:t>
            </a:r>
            <a:r>
              <a:rPr lang="tr-TR" sz="2200">
                <a:solidFill>
                  <a:srgbClr val="434343"/>
                </a:solidFill>
                <a:latin typeface="Montserrat Light"/>
                <a:ea typeface="Montserrat Light"/>
                <a:cs typeface="Montserrat Light"/>
                <a:sym typeface="Montserrat Light"/>
              </a:rPr>
              <a:t>”</a:t>
            </a:r>
            <a:endParaRPr sz="2200">
              <a:solidFill>
                <a:srgbClr val="434343"/>
              </a:solidFill>
              <a:latin typeface="Montserrat Light"/>
              <a:ea typeface="Montserrat Light"/>
              <a:cs typeface="Montserrat Light"/>
              <a:sym typeface="Montserrat Light"/>
            </a:endParaRPr>
          </a:p>
          <a:p>
            <a:pPr indent="0" lvl="0" marL="101600" marR="101600" rtl="0" algn="l">
              <a:lnSpc>
                <a:spcPct val="115000"/>
              </a:lnSpc>
              <a:spcBef>
                <a:spcPts val="1200"/>
              </a:spcBef>
              <a:spcAft>
                <a:spcPts val="0"/>
              </a:spcAft>
              <a:buNone/>
            </a:pPr>
            <a:r>
              <a:t/>
            </a:r>
            <a:endParaRPr sz="1800">
              <a:solidFill>
                <a:srgbClr val="373A3C"/>
              </a:solidFill>
              <a:highlight>
                <a:srgbClr val="E4E4E4"/>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914400" marR="0" rtl="0" algn="l">
              <a:lnSpc>
                <a:spcPct val="110000"/>
              </a:lnSpc>
              <a:spcBef>
                <a:spcPts val="600"/>
              </a:spcBef>
              <a:spcAft>
                <a:spcPts val="0"/>
              </a:spcAft>
              <a:buNone/>
            </a:pPr>
            <a:r>
              <a:t/>
            </a:r>
            <a:endParaRPr sz="2200">
              <a:solidFill>
                <a:srgbClr val="434343"/>
              </a:solidFill>
              <a:latin typeface="Montserrat Light"/>
              <a:ea typeface="Montserrat Light"/>
              <a:cs typeface="Montserrat Light"/>
              <a:sym typeface="Montserrat Light"/>
            </a:endParaRPr>
          </a:p>
        </p:txBody>
      </p:sp>
      <p:sp>
        <p:nvSpPr>
          <p:cNvPr id="848" name="Google Shape;848;p37">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3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854" name="Google Shape;854;p38"/>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if-else</a:t>
            </a:r>
            <a:r>
              <a:rPr lang="tr-TR" sz="4000">
                <a:solidFill>
                  <a:srgbClr val="741B47"/>
                </a:solidFill>
                <a:latin typeface="Raleway Medium"/>
                <a:ea typeface="Raleway Medium"/>
                <a:cs typeface="Raleway Medium"/>
                <a:sym typeface="Raleway Medium"/>
              </a:rPr>
              <a:t> Statements</a:t>
            </a:r>
            <a:endParaRPr sz="4000">
              <a:solidFill>
                <a:srgbClr val="419DD3"/>
              </a:solidFill>
              <a:latin typeface="Raleway Medium"/>
              <a:ea typeface="Raleway Medium"/>
              <a:cs typeface="Raleway Medium"/>
              <a:sym typeface="Raleway Medium"/>
            </a:endParaRPr>
          </a:p>
          <a:p>
            <a:pPr indent="0" lvl="0" marL="0" rtl="0" algn="l">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855" name="Google Shape;855;p38"/>
          <p:cNvSpPr txBox="1"/>
          <p:nvPr>
            <p:ph idx="4294967295" type="subTitle"/>
          </p:nvPr>
        </p:nvSpPr>
        <p:spPr>
          <a:xfrm>
            <a:off x="220025" y="571600"/>
            <a:ext cx="8321100" cy="4686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Char char="▸"/>
            </a:pPr>
            <a:r>
              <a:rPr b="1" lang="tr-TR" sz="2200">
                <a:solidFill>
                  <a:srgbClr val="073763"/>
                </a:solidFill>
                <a:latin typeface="Montserrat"/>
                <a:ea typeface="Montserrat"/>
                <a:cs typeface="Montserrat"/>
                <a:sym typeface="Montserrat"/>
              </a:rPr>
              <a:t>The code might be like</a:t>
            </a:r>
            <a:r>
              <a:rPr lang="tr-TR" sz="2200">
                <a:solidFill>
                  <a:srgbClr val="434343"/>
                </a:solidFill>
                <a:latin typeface="Montserrat Light"/>
                <a:ea typeface="Montserrat Light"/>
                <a:cs typeface="Montserrat Light"/>
                <a:sym typeface="Montserrat Light"/>
              </a:rPr>
              <a:t>  :</a:t>
            </a:r>
            <a:endParaRPr sz="2200">
              <a:solidFill>
                <a:srgbClr val="434343"/>
              </a:solidFill>
              <a:latin typeface="Montserrat Light"/>
              <a:ea typeface="Montserrat Light"/>
              <a:cs typeface="Montserrat Light"/>
              <a:sym typeface="Montserrat Light"/>
            </a:endParaRPr>
          </a:p>
        </p:txBody>
      </p:sp>
      <p:pic>
        <p:nvPicPr>
          <p:cNvPr id="856" name="Google Shape;856;p38"/>
          <p:cNvPicPr preferRelativeResize="0"/>
          <p:nvPr/>
        </p:nvPicPr>
        <p:blipFill>
          <a:blip r:embed="rId3">
            <a:alphaModFix/>
          </a:blip>
          <a:stretch>
            <a:fillRect/>
          </a:stretch>
        </p:blipFill>
        <p:spPr>
          <a:xfrm>
            <a:off x="152400" y="1050100"/>
            <a:ext cx="8839202" cy="2400389"/>
          </a:xfrm>
          <a:prstGeom prst="rect">
            <a:avLst/>
          </a:prstGeom>
          <a:noFill/>
          <a:ln cap="flat" cmpd="sng" w="9525">
            <a:solidFill>
              <a:srgbClr val="1C4587"/>
            </a:solidFill>
            <a:prstDash val="solid"/>
            <a:round/>
            <a:headEnd len="sm" w="sm" type="none"/>
            <a:tailEnd len="sm" w="sm" type="none"/>
          </a:ln>
        </p:spPr>
      </p:pic>
      <p:sp>
        <p:nvSpPr>
          <p:cNvPr id="857" name="Google Shape;857;p38"/>
          <p:cNvSpPr txBox="1"/>
          <p:nvPr/>
        </p:nvSpPr>
        <p:spPr>
          <a:xfrm>
            <a:off x="7473000" y="1050100"/>
            <a:ext cx="1518600" cy="708000"/>
          </a:xfrm>
          <a:prstGeom prst="rect">
            <a:avLst/>
          </a:prstGeom>
          <a:solidFill>
            <a:srgbClr val="D9EAD3"/>
          </a:solidFill>
          <a:ln>
            <a:noFill/>
          </a:ln>
          <a:effectLst>
            <a:outerShdw blurRad="57150" rotWithShape="0" algn="bl" dir="5400000" dist="57150">
              <a:srgbClr val="000000">
                <a:alpha val="4941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2400">
                <a:solidFill>
                  <a:srgbClr val="0B5394"/>
                </a:solidFill>
                <a:latin typeface="Montserrat"/>
                <a:ea typeface="Montserrat"/>
                <a:cs typeface="Montserrat"/>
                <a:sym typeface="Montserrat"/>
              </a:rPr>
              <a:t>Option-1</a:t>
            </a:r>
            <a:endParaRPr b="0" i="0" sz="1500" u="none" cap="none" strike="noStrike">
              <a:solidFill>
                <a:srgbClr val="434343"/>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3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863" name="Google Shape;863;p39"/>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if-else</a:t>
            </a:r>
            <a:r>
              <a:rPr lang="tr-TR" sz="4000">
                <a:solidFill>
                  <a:srgbClr val="741B47"/>
                </a:solidFill>
                <a:latin typeface="Raleway Medium"/>
                <a:ea typeface="Raleway Medium"/>
                <a:cs typeface="Raleway Medium"/>
                <a:sym typeface="Raleway Medium"/>
              </a:rPr>
              <a:t> Statements</a:t>
            </a:r>
            <a:endParaRPr sz="4000">
              <a:solidFill>
                <a:srgbClr val="419DD3"/>
              </a:solidFill>
              <a:latin typeface="Raleway Medium"/>
              <a:ea typeface="Raleway Medium"/>
              <a:cs typeface="Raleway Medium"/>
              <a:sym typeface="Raleway Medium"/>
            </a:endParaRPr>
          </a:p>
          <a:p>
            <a:pPr indent="0" lvl="0" marL="0" rtl="0" algn="l">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864" name="Google Shape;864;p39"/>
          <p:cNvSpPr txBox="1"/>
          <p:nvPr>
            <p:ph idx="4294967295" type="subTitle"/>
          </p:nvPr>
        </p:nvSpPr>
        <p:spPr>
          <a:xfrm>
            <a:off x="220025" y="571600"/>
            <a:ext cx="8321100" cy="4686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Char char="▸"/>
            </a:pPr>
            <a:r>
              <a:rPr b="1" lang="tr-TR" sz="2200">
                <a:solidFill>
                  <a:srgbClr val="073763"/>
                </a:solidFill>
                <a:latin typeface="Montserrat"/>
                <a:ea typeface="Montserrat"/>
                <a:cs typeface="Montserrat"/>
                <a:sym typeface="Montserrat"/>
              </a:rPr>
              <a:t>The code might be like</a:t>
            </a:r>
            <a:r>
              <a:rPr lang="tr-TR" sz="2200">
                <a:solidFill>
                  <a:srgbClr val="434343"/>
                </a:solidFill>
                <a:latin typeface="Montserrat Light"/>
                <a:ea typeface="Montserrat Light"/>
                <a:cs typeface="Montserrat Light"/>
                <a:sym typeface="Montserrat Light"/>
              </a:rPr>
              <a:t>  :</a:t>
            </a:r>
            <a:endParaRPr sz="2200">
              <a:solidFill>
                <a:srgbClr val="434343"/>
              </a:solidFill>
              <a:latin typeface="Montserrat Light"/>
              <a:ea typeface="Montserrat Light"/>
              <a:cs typeface="Montserrat Light"/>
              <a:sym typeface="Montserrat Light"/>
            </a:endParaRPr>
          </a:p>
        </p:txBody>
      </p:sp>
      <p:pic>
        <p:nvPicPr>
          <p:cNvPr id="865" name="Google Shape;865;p39"/>
          <p:cNvPicPr preferRelativeResize="0"/>
          <p:nvPr/>
        </p:nvPicPr>
        <p:blipFill>
          <a:blip r:embed="rId3">
            <a:alphaModFix/>
          </a:blip>
          <a:stretch>
            <a:fillRect/>
          </a:stretch>
        </p:blipFill>
        <p:spPr>
          <a:xfrm>
            <a:off x="152400" y="1050100"/>
            <a:ext cx="8839202" cy="2400389"/>
          </a:xfrm>
          <a:prstGeom prst="rect">
            <a:avLst/>
          </a:prstGeom>
          <a:noFill/>
          <a:ln cap="flat" cmpd="sng" w="9525">
            <a:solidFill>
              <a:srgbClr val="1C4587"/>
            </a:solidFill>
            <a:prstDash val="solid"/>
            <a:round/>
            <a:headEnd len="sm" w="sm" type="none"/>
            <a:tailEnd len="sm" w="sm" type="none"/>
          </a:ln>
        </p:spPr>
      </p:pic>
      <p:pic>
        <p:nvPicPr>
          <p:cNvPr id="866" name="Google Shape;866;p39"/>
          <p:cNvPicPr preferRelativeResize="0"/>
          <p:nvPr/>
        </p:nvPicPr>
        <p:blipFill>
          <a:blip r:embed="rId4">
            <a:alphaModFix/>
          </a:blip>
          <a:stretch>
            <a:fillRect/>
          </a:stretch>
        </p:blipFill>
        <p:spPr>
          <a:xfrm>
            <a:off x="152400" y="3324575"/>
            <a:ext cx="8839200" cy="1785579"/>
          </a:xfrm>
          <a:prstGeom prst="rect">
            <a:avLst/>
          </a:prstGeom>
          <a:noFill/>
          <a:ln cap="flat" cmpd="sng" w="9525">
            <a:solidFill>
              <a:srgbClr val="1C4587"/>
            </a:solidFill>
            <a:prstDash val="solid"/>
            <a:round/>
            <a:headEnd len="sm" w="sm" type="none"/>
            <a:tailEnd len="sm" w="sm" type="none"/>
          </a:ln>
        </p:spPr>
      </p:pic>
      <p:sp>
        <p:nvSpPr>
          <p:cNvPr id="867" name="Google Shape;867;p39"/>
          <p:cNvSpPr txBox="1"/>
          <p:nvPr/>
        </p:nvSpPr>
        <p:spPr>
          <a:xfrm>
            <a:off x="7473000" y="1050100"/>
            <a:ext cx="1518600" cy="708000"/>
          </a:xfrm>
          <a:prstGeom prst="rect">
            <a:avLst/>
          </a:prstGeom>
          <a:solidFill>
            <a:srgbClr val="D9EAD3"/>
          </a:solidFill>
          <a:ln>
            <a:noFill/>
          </a:ln>
          <a:effectLst>
            <a:outerShdw blurRad="57150" rotWithShape="0" algn="bl" dir="5400000" dist="57150">
              <a:srgbClr val="000000">
                <a:alpha val="4941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2400">
                <a:solidFill>
                  <a:srgbClr val="0B5394"/>
                </a:solidFill>
                <a:latin typeface="Montserrat"/>
                <a:ea typeface="Montserrat"/>
                <a:cs typeface="Montserrat"/>
                <a:sym typeface="Montserrat"/>
              </a:rPr>
              <a:t>Option-1</a:t>
            </a:r>
            <a:endParaRPr b="0" i="0" sz="1500" u="none" cap="none" strike="noStrike">
              <a:solidFill>
                <a:srgbClr val="434343"/>
              </a:solidFill>
              <a:latin typeface="Arial"/>
              <a:ea typeface="Arial"/>
              <a:cs typeface="Arial"/>
              <a:sym typeface="Arial"/>
            </a:endParaRPr>
          </a:p>
        </p:txBody>
      </p:sp>
      <p:sp>
        <p:nvSpPr>
          <p:cNvPr id="868" name="Google Shape;868;p39"/>
          <p:cNvSpPr txBox="1"/>
          <p:nvPr/>
        </p:nvSpPr>
        <p:spPr>
          <a:xfrm>
            <a:off x="7410625" y="3336100"/>
            <a:ext cx="1581000" cy="708000"/>
          </a:xfrm>
          <a:prstGeom prst="rect">
            <a:avLst/>
          </a:prstGeom>
          <a:solidFill>
            <a:srgbClr val="D9EAD3"/>
          </a:solidFill>
          <a:ln>
            <a:noFill/>
          </a:ln>
          <a:effectLst>
            <a:outerShdw blurRad="57150" rotWithShape="0" algn="bl" dir="5400000" dist="57150">
              <a:srgbClr val="000000">
                <a:alpha val="4941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2400">
                <a:solidFill>
                  <a:srgbClr val="0B5394"/>
                </a:solidFill>
                <a:latin typeface="Montserrat"/>
                <a:ea typeface="Montserrat"/>
                <a:cs typeface="Montserrat"/>
                <a:sym typeface="Montserrat"/>
              </a:rPr>
              <a:t>Option-2</a:t>
            </a:r>
            <a:endParaRPr b="0" i="0" sz="1500" u="none" cap="none" strike="noStrike">
              <a:solidFill>
                <a:srgbClr val="434343"/>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4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874" name="Google Shape;874;p40"/>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if-else</a:t>
            </a:r>
            <a:r>
              <a:rPr lang="tr-TR" sz="4000">
                <a:solidFill>
                  <a:srgbClr val="741B47"/>
                </a:solidFill>
                <a:latin typeface="Raleway Medium"/>
                <a:ea typeface="Raleway Medium"/>
                <a:cs typeface="Raleway Medium"/>
                <a:sym typeface="Raleway Medium"/>
              </a:rPr>
              <a:t> Statements</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875" name="Google Shape;875;p40"/>
          <p:cNvSpPr txBox="1"/>
          <p:nvPr>
            <p:ph idx="4294967295" type="subTitle"/>
          </p:nvPr>
        </p:nvSpPr>
        <p:spPr>
          <a:xfrm>
            <a:off x="220025" y="800200"/>
            <a:ext cx="8764500" cy="26877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Char char="▸"/>
            </a:pPr>
            <a:r>
              <a:rPr b="1" lang="tr-TR" sz="2200">
                <a:solidFill>
                  <a:srgbClr val="073763"/>
                </a:solidFill>
                <a:latin typeface="Montserrat"/>
                <a:ea typeface="Montserrat"/>
                <a:cs typeface="Montserrat"/>
                <a:sym typeface="Montserrat"/>
              </a:rPr>
              <a:t>Task</a:t>
            </a:r>
            <a:r>
              <a:rPr b="1" lang="tr-TR" sz="2200">
                <a:solidFill>
                  <a:srgbClr val="434343"/>
                </a:solidFill>
                <a:latin typeface="Montserrat"/>
                <a:ea typeface="Montserrat"/>
                <a:cs typeface="Montserrat"/>
                <a:sym typeface="Montserrat"/>
              </a:rPr>
              <a:t> </a:t>
            </a:r>
            <a:r>
              <a:rPr lang="tr-TR" sz="2200">
                <a:solidFill>
                  <a:srgbClr val="434343"/>
                </a:solidFill>
                <a:latin typeface="Montserrat Light"/>
                <a:ea typeface="Montserrat Light"/>
                <a:cs typeface="Montserrat Light"/>
                <a:sym typeface="Montserrat Light"/>
              </a:rPr>
              <a:t>: </a:t>
            </a:r>
            <a:r>
              <a:rPr lang="tr-TR" sz="2200">
                <a:solidFill>
                  <a:srgbClr val="073763"/>
                </a:solidFill>
                <a:latin typeface="Montserrat SemiBold"/>
                <a:ea typeface="Montserrat SemiBold"/>
                <a:cs typeface="Montserrat SemiBold"/>
                <a:sym typeface="Montserrat SemiBold"/>
              </a:rPr>
              <a:t>Convert boolean </a:t>
            </a:r>
            <a:r>
              <a:rPr lang="tr-TR" sz="2200">
                <a:solidFill>
                  <a:srgbClr val="073763"/>
                </a:solidFill>
                <a:latin typeface="Consolas"/>
                <a:ea typeface="Consolas"/>
                <a:cs typeface="Consolas"/>
                <a:sym typeface="Consolas"/>
              </a:rPr>
              <a:t>True</a:t>
            </a:r>
            <a:r>
              <a:rPr lang="tr-TR" sz="2200">
                <a:solidFill>
                  <a:srgbClr val="073763"/>
                </a:solidFill>
                <a:latin typeface="Montserrat SemiBold"/>
                <a:ea typeface="Montserrat SemiBold"/>
                <a:cs typeface="Montserrat SemiBold"/>
                <a:sym typeface="Montserrat SemiBold"/>
              </a:rPr>
              <a:t> to string value of </a:t>
            </a:r>
            <a:r>
              <a:rPr lang="tr-TR" sz="2200">
                <a:solidFill>
                  <a:srgbClr val="FF0000"/>
                </a:solidFill>
                <a:latin typeface="Consolas"/>
                <a:ea typeface="Consolas"/>
                <a:cs typeface="Consolas"/>
                <a:sym typeface="Consolas"/>
              </a:rPr>
              <a:t>"Yes"</a:t>
            </a:r>
            <a:r>
              <a:rPr lang="tr-TR" sz="2200">
                <a:solidFill>
                  <a:srgbClr val="073763"/>
                </a:solidFill>
                <a:latin typeface="Montserrat SemiBold"/>
                <a:ea typeface="Montserrat SemiBold"/>
                <a:cs typeface="Montserrat SemiBold"/>
                <a:sym typeface="Montserrat SemiBold"/>
              </a:rPr>
              <a:t>, convert boolean </a:t>
            </a:r>
            <a:r>
              <a:rPr lang="tr-TR" sz="2200">
                <a:solidFill>
                  <a:srgbClr val="073763"/>
                </a:solidFill>
                <a:latin typeface="Consolas"/>
                <a:ea typeface="Consolas"/>
                <a:cs typeface="Consolas"/>
                <a:sym typeface="Consolas"/>
              </a:rPr>
              <a:t>False</a:t>
            </a:r>
            <a:r>
              <a:rPr lang="tr-TR" sz="2200">
                <a:solidFill>
                  <a:srgbClr val="073763"/>
                </a:solidFill>
                <a:latin typeface="Montserrat SemiBold"/>
                <a:ea typeface="Montserrat SemiBold"/>
                <a:cs typeface="Montserrat SemiBold"/>
                <a:sym typeface="Montserrat SemiBold"/>
              </a:rPr>
              <a:t> to string value of </a:t>
            </a:r>
            <a:r>
              <a:rPr lang="tr-TR" sz="2200">
                <a:solidFill>
                  <a:srgbClr val="FF0000"/>
                </a:solidFill>
                <a:latin typeface="Consolas"/>
                <a:ea typeface="Consolas"/>
                <a:cs typeface="Consolas"/>
                <a:sym typeface="Consolas"/>
              </a:rPr>
              <a:t>"</a:t>
            </a:r>
            <a:r>
              <a:rPr lang="tr-TR" sz="2200">
                <a:solidFill>
                  <a:srgbClr val="FF0000"/>
                </a:solidFill>
                <a:latin typeface="Consolas"/>
                <a:ea typeface="Consolas"/>
                <a:cs typeface="Consolas"/>
                <a:sym typeface="Consolas"/>
              </a:rPr>
              <a:t>No".</a:t>
            </a:r>
            <a:endParaRPr sz="2200">
              <a:solidFill>
                <a:srgbClr val="434343"/>
              </a:solidFill>
              <a:latin typeface="Montserrat Light"/>
              <a:ea typeface="Montserrat Light"/>
              <a:cs typeface="Montserrat Light"/>
              <a:sym typeface="Montserrat Light"/>
            </a:endParaRPr>
          </a:p>
          <a:p>
            <a:pPr indent="-368300" lvl="1" marL="914400" rtl="0" algn="l">
              <a:lnSpc>
                <a:spcPct val="100000"/>
              </a:lnSpc>
              <a:spcBef>
                <a:spcPts val="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Write a program that ;</a:t>
            </a:r>
            <a:endParaRPr sz="2200">
              <a:solidFill>
                <a:srgbClr val="434343"/>
              </a:solidFill>
              <a:latin typeface="Montserrat Light"/>
              <a:ea typeface="Montserrat Light"/>
              <a:cs typeface="Montserrat Light"/>
              <a:sym typeface="Montserrat Light"/>
            </a:endParaRPr>
          </a:p>
          <a:p>
            <a:pPr indent="-368300" lvl="2" marL="1371600" marR="0" rtl="0" algn="l">
              <a:lnSpc>
                <a:spcPct val="100000"/>
              </a:lnSpc>
              <a:spcBef>
                <a:spcPts val="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Converts the type of the variable </a:t>
            </a:r>
            <a:r>
              <a:rPr lang="tr-TR" sz="2200">
                <a:solidFill>
                  <a:srgbClr val="434343"/>
                </a:solidFill>
                <a:highlight>
                  <a:srgbClr val="EFEFEF"/>
                </a:highlight>
                <a:latin typeface="Consolas"/>
                <a:ea typeface="Consolas"/>
                <a:cs typeface="Consolas"/>
                <a:sym typeface="Consolas"/>
              </a:rPr>
              <a:t>bool_value</a:t>
            </a:r>
            <a:r>
              <a:rPr lang="tr-TR" sz="2200">
                <a:solidFill>
                  <a:srgbClr val="434343"/>
                </a:solidFill>
                <a:latin typeface="Montserrat Light"/>
                <a:ea typeface="Montserrat Light"/>
                <a:cs typeface="Montserrat Light"/>
                <a:sym typeface="Montserrat Light"/>
              </a:rPr>
              <a:t> which keeps </a:t>
            </a:r>
            <a:r>
              <a:rPr lang="tr-TR" sz="2200">
                <a:solidFill>
                  <a:srgbClr val="434343"/>
                </a:solidFill>
                <a:highlight>
                  <a:srgbClr val="EFEFEF"/>
                </a:highlight>
                <a:latin typeface="Consolas"/>
                <a:ea typeface="Consolas"/>
                <a:cs typeface="Consolas"/>
                <a:sym typeface="Consolas"/>
              </a:rPr>
              <a:t>True</a:t>
            </a:r>
            <a:r>
              <a:rPr lang="tr-TR" sz="2200">
                <a:solidFill>
                  <a:srgbClr val="434343"/>
                </a:solidFill>
                <a:latin typeface="Montserrat Light"/>
                <a:ea typeface="Montserrat Light"/>
                <a:cs typeface="Montserrat Light"/>
                <a:sym typeface="Montserrat Light"/>
              </a:rPr>
              <a:t> / </a:t>
            </a:r>
            <a:r>
              <a:rPr lang="tr-TR" sz="2200">
                <a:solidFill>
                  <a:srgbClr val="434343"/>
                </a:solidFill>
                <a:highlight>
                  <a:srgbClr val="EFEFEF"/>
                </a:highlight>
                <a:latin typeface="Consolas"/>
                <a:ea typeface="Consolas"/>
                <a:cs typeface="Consolas"/>
                <a:sym typeface="Consolas"/>
              </a:rPr>
              <a:t>False</a:t>
            </a:r>
            <a:r>
              <a:rPr lang="tr-TR" sz="2200">
                <a:solidFill>
                  <a:srgbClr val="434343"/>
                </a:solidFill>
                <a:latin typeface="Montserrat Light"/>
                <a:ea typeface="Montserrat Light"/>
                <a:cs typeface="Montserrat Light"/>
                <a:sym typeface="Montserrat Light"/>
              </a:rPr>
              <a:t> to </a:t>
            </a:r>
            <a:r>
              <a:rPr b="1" lang="tr-TR" sz="2200">
                <a:solidFill>
                  <a:srgbClr val="434343"/>
                </a:solidFill>
                <a:latin typeface="Montserrat"/>
                <a:ea typeface="Montserrat"/>
                <a:cs typeface="Montserrat"/>
                <a:sym typeface="Montserrat"/>
              </a:rPr>
              <a:t>Yes</a:t>
            </a:r>
            <a:r>
              <a:rPr lang="tr-TR" sz="2200">
                <a:solidFill>
                  <a:srgbClr val="434343"/>
                </a:solidFill>
                <a:latin typeface="Montserrat Light"/>
                <a:ea typeface="Montserrat Light"/>
                <a:cs typeface="Montserrat Light"/>
                <a:sym typeface="Montserrat Light"/>
              </a:rPr>
              <a:t> or </a:t>
            </a:r>
            <a:r>
              <a:rPr b="1" lang="tr-TR" sz="2200">
                <a:solidFill>
                  <a:srgbClr val="434343"/>
                </a:solidFill>
                <a:latin typeface="Montserrat"/>
                <a:ea typeface="Montserrat"/>
                <a:cs typeface="Montserrat"/>
                <a:sym typeface="Montserrat"/>
              </a:rPr>
              <a:t>No</a:t>
            </a:r>
            <a:r>
              <a:rPr lang="tr-TR" sz="2200">
                <a:solidFill>
                  <a:srgbClr val="434343"/>
                </a:solidFill>
                <a:latin typeface="Montserrat Light"/>
                <a:ea typeface="Montserrat Light"/>
                <a:cs typeface="Montserrat Light"/>
                <a:sym typeface="Montserrat Light"/>
              </a:rPr>
              <a:t>.</a:t>
            </a:r>
            <a:endParaRPr sz="2200">
              <a:solidFill>
                <a:srgbClr val="434343"/>
              </a:solidFill>
              <a:latin typeface="Montserrat Light"/>
              <a:ea typeface="Montserrat Light"/>
              <a:cs typeface="Montserrat Light"/>
              <a:sym typeface="Montserrat Light"/>
            </a:endParaRPr>
          </a:p>
          <a:p>
            <a:pPr indent="-368300" lvl="2" marL="1371600" rtl="0" algn="l">
              <a:lnSpc>
                <a:spcPct val="100000"/>
              </a:lnSpc>
              <a:spcBef>
                <a:spcPts val="0"/>
              </a:spcBef>
              <a:spcAft>
                <a:spcPts val="0"/>
              </a:spcAft>
              <a:buClr>
                <a:srgbClr val="741B47"/>
              </a:buClr>
              <a:buSzPts val="2200"/>
              <a:buFont typeface="Montserrat Light"/>
              <a:buChar char="▹"/>
            </a:pPr>
            <a:r>
              <a:rPr lang="tr-TR" sz="2200">
                <a:solidFill>
                  <a:srgbClr val="434343"/>
                </a:solidFill>
                <a:highlight>
                  <a:srgbClr val="EFEFEF"/>
                </a:highlight>
                <a:latin typeface="Consolas"/>
                <a:ea typeface="Consolas"/>
                <a:cs typeface="Consolas"/>
                <a:sym typeface="Consolas"/>
              </a:rPr>
              <a:t>True</a:t>
            </a:r>
            <a:r>
              <a:rPr lang="tr-TR" sz="2200">
                <a:solidFill>
                  <a:srgbClr val="434343"/>
                </a:solidFill>
                <a:latin typeface="Montserrat"/>
                <a:ea typeface="Montserrat"/>
                <a:cs typeface="Montserrat"/>
                <a:sym typeface="Montserrat"/>
              </a:rPr>
              <a:t> </a:t>
            </a:r>
            <a:r>
              <a:rPr b="1" lang="tr-TR" sz="2200">
                <a:solidFill>
                  <a:srgbClr val="434343"/>
                </a:solidFill>
                <a:latin typeface="Montserrat"/>
                <a:ea typeface="Montserrat"/>
                <a:cs typeface="Montserrat"/>
                <a:sym typeface="Montserrat"/>
              </a:rPr>
              <a:t>→ </a:t>
            </a:r>
            <a:r>
              <a:rPr lang="tr-TR" sz="2200">
                <a:solidFill>
                  <a:srgbClr val="434343"/>
                </a:solidFill>
                <a:latin typeface="Montserrat Light"/>
                <a:ea typeface="Montserrat Light"/>
                <a:cs typeface="Montserrat Light"/>
                <a:sym typeface="Montserrat Light"/>
              </a:rPr>
              <a:t>”Yes”</a:t>
            </a:r>
            <a:endParaRPr sz="2200">
              <a:solidFill>
                <a:srgbClr val="434343"/>
              </a:solidFill>
              <a:highlight>
                <a:srgbClr val="EFEFEF"/>
              </a:highlight>
              <a:latin typeface="Consolas"/>
              <a:ea typeface="Consolas"/>
              <a:cs typeface="Consolas"/>
              <a:sym typeface="Consolas"/>
            </a:endParaRPr>
          </a:p>
          <a:p>
            <a:pPr indent="-368300" lvl="2" marL="1371600" rtl="0" algn="l">
              <a:lnSpc>
                <a:spcPct val="100000"/>
              </a:lnSpc>
              <a:spcBef>
                <a:spcPts val="0"/>
              </a:spcBef>
              <a:spcAft>
                <a:spcPts val="0"/>
              </a:spcAft>
              <a:buClr>
                <a:srgbClr val="741B47"/>
              </a:buClr>
              <a:buSzPts val="2200"/>
              <a:buFont typeface="Montserrat Light"/>
              <a:buChar char="▹"/>
            </a:pPr>
            <a:r>
              <a:rPr lang="tr-TR" sz="2200">
                <a:solidFill>
                  <a:srgbClr val="434343"/>
                </a:solidFill>
                <a:highlight>
                  <a:srgbClr val="EFEFEF"/>
                </a:highlight>
                <a:latin typeface="Consolas"/>
                <a:ea typeface="Consolas"/>
                <a:cs typeface="Consolas"/>
                <a:sym typeface="Consolas"/>
              </a:rPr>
              <a:t>False</a:t>
            </a:r>
            <a:r>
              <a:rPr lang="tr-TR" sz="2200">
                <a:solidFill>
                  <a:srgbClr val="434343"/>
                </a:solidFill>
                <a:latin typeface="Montserrat"/>
                <a:ea typeface="Montserrat"/>
                <a:cs typeface="Montserrat"/>
                <a:sym typeface="Montserrat"/>
              </a:rPr>
              <a:t> </a:t>
            </a:r>
            <a:r>
              <a:rPr b="1" lang="tr-TR" sz="2200">
                <a:solidFill>
                  <a:srgbClr val="434343"/>
                </a:solidFill>
                <a:latin typeface="Montserrat"/>
                <a:ea typeface="Montserrat"/>
                <a:cs typeface="Montserrat"/>
                <a:sym typeface="Montserrat"/>
              </a:rPr>
              <a:t>→ </a:t>
            </a:r>
            <a:r>
              <a:rPr lang="tr-TR" sz="2200">
                <a:solidFill>
                  <a:srgbClr val="434343"/>
                </a:solidFill>
                <a:latin typeface="Montserrat Light"/>
                <a:ea typeface="Montserrat Light"/>
                <a:cs typeface="Montserrat Light"/>
                <a:sym typeface="Montserrat Light"/>
              </a:rPr>
              <a:t>”No”</a:t>
            </a:r>
            <a:endParaRPr sz="2200">
              <a:solidFill>
                <a:srgbClr val="434343"/>
              </a:solidFill>
              <a:latin typeface="Montserrat Light"/>
              <a:ea typeface="Montserrat Light"/>
              <a:cs typeface="Montserrat Light"/>
              <a:sym typeface="Montserrat Light"/>
            </a:endParaRPr>
          </a:p>
          <a:p>
            <a:pPr indent="0" lvl="0" marL="101600" marR="101600" rtl="0" algn="l">
              <a:lnSpc>
                <a:spcPct val="115000"/>
              </a:lnSpc>
              <a:spcBef>
                <a:spcPts val="1200"/>
              </a:spcBef>
              <a:spcAft>
                <a:spcPts val="0"/>
              </a:spcAft>
              <a:buNone/>
            </a:pPr>
            <a:r>
              <a:t/>
            </a:r>
            <a:endParaRPr sz="1800">
              <a:solidFill>
                <a:srgbClr val="373A3C"/>
              </a:solidFill>
              <a:highlight>
                <a:srgbClr val="E4E4E4"/>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914400" marR="0" rtl="0" algn="l">
              <a:lnSpc>
                <a:spcPct val="110000"/>
              </a:lnSpc>
              <a:spcBef>
                <a:spcPts val="600"/>
              </a:spcBef>
              <a:spcAft>
                <a:spcPts val="0"/>
              </a:spcAft>
              <a:buNone/>
            </a:pPr>
            <a:r>
              <a:t/>
            </a:r>
            <a:endParaRPr sz="2200">
              <a:solidFill>
                <a:srgbClr val="434343"/>
              </a:solidFill>
              <a:latin typeface="Montserrat Light"/>
              <a:ea typeface="Montserrat Light"/>
              <a:cs typeface="Montserrat Light"/>
              <a:sym typeface="Montserrat Light"/>
            </a:endParaRPr>
          </a:p>
        </p:txBody>
      </p:sp>
      <p:sp>
        <p:nvSpPr>
          <p:cNvPr id="876" name="Google Shape;876;p40">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4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882" name="Google Shape;882;p41"/>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if-else</a:t>
            </a:r>
            <a:r>
              <a:rPr lang="tr-TR" sz="4000">
                <a:solidFill>
                  <a:srgbClr val="741B47"/>
                </a:solidFill>
                <a:latin typeface="Raleway Medium"/>
                <a:ea typeface="Raleway Medium"/>
                <a:cs typeface="Raleway Medium"/>
                <a:sym typeface="Raleway Medium"/>
              </a:rPr>
              <a:t> Statements</a:t>
            </a:r>
            <a:endParaRPr sz="4000">
              <a:solidFill>
                <a:srgbClr val="741B47"/>
              </a:solidFill>
              <a:latin typeface="Raleway Medium"/>
              <a:ea typeface="Raleway Medium"/>
              <a:cs typeface="Raleway Medium"/>
              <a:sym typeface="Raleway Medium"/>
            </a:endParaRPr>
          </a:p>
          <a:p>
            <a:pPr indent="0" lvl="0" marL="0" rtl="0" algn="l">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883" name="Google Shape;883;p41"/>
          <p:cNvSpPr txBox="1"/>
          <p:nvPr>
            <p:ph idx="4294967295" type="subTitle"/>
          </p:nvPr>
        </p:nvSpPr>
        <p:spPr>
          <a:xfrm>
            <a:off x="220025" y="800200"/>
            <a:ext cx="8321100" cy="7833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Char char="▸"/>
            </a:pPr>
            <a:r>
              <a:rPr b="1" lang="tr-TR" sz="2200">
                <a:solidFill>
                  <a:srgbClr val="073763"/>
                </a:solidFill>
                <a:latin typeface="Montserrat"/>
                <a:ea typeface="Montserrat"/>
                <a:cs typeface="Montserrat"/>
                <a:sym typeface="Montserrat"/>
              </a:rPr>
              <a:t>The code might be like</a:t>
            </a:r>
            <a:r>
              <a:rPr lang="tr-TR" sz="2200">
                <a:solidFill>
                  <a:srgbClr val="434343"/>
                </a:solidFill>
                <a:latin typeface="Montserrat Light"/>
                <a:ea typeface="Montserrat Light"/>
                <a:cs typeface="Montserrat Light"/>
                <a:sym typeface="Montserrat Light"/>
              </a:rPr>
              <a:t>  :</a:t>
            </a:r>
            <a:endParaRPr sz="2200">
              <a:solidFill>
                <a:srgbClr val="434343"/>
              </a:solidFill>
              <a:latin typeface="Montserrat Light"/>
              <a:ea typeface="Montserrat Light"/>
              <a:cs typeface="Montserrat Light"/>
              <a:sym typeface="Montserrat Light"/>
            </a:endParaRPr>
          </a:p>
          <a:p>
            <a:pPr indent="0" lvl="0" marL="0" marR="0" rtl="0" algn="l">
              <a:lnSpc>
                <a:spcPct val="110000"/>
              </a:lnSpc>
              <a:spcBef>
                <a:spcPts val="600"/>
              </a:spcBef>
              <a:spcAft>
                <a:spcPts val="0"/>
              </a:spcAft>
              <a:buNone/>
            </a:pPr>
            <a:r>
              <a:t/>
            </a:r>
            <a:endParaRPr sz="2200">
              <a:solidFill>
                <a:srgbClr val="434343"/>
              </a:solidFill>
              <a:latin typeface="Montserrat Light"/>
              <a:ea typeface="Montserrat Light"/>
              <a:cs typeface="Montserrat Light"/>
              <a:sym typeface="Montserrat Light"/>
            </a:endParaRPr>
          </a:p>
        </p:txBody>
      </p:sp>
      <p:pic>
        <p:nvPicPr>
          <p:cNvPr id="884" name="Google Shape;884;p41"/>
          <p:cNvPicPr preferRelativeResize="0"/>
          <p:nvPr/>
        </p:nvPicPr>
        <p:blipFill>
          <a:blip r:embed="rId3">
            <a:alphaModFix/>
          </a:blip>
          <a:stretch>
            <a:fillRect/>
          </a:stretch>
        </p:blipFill>
        <p:spPr>
          <a:xfrm>
            <a:off x="152400" y="1735900"/>
            <a:ext cx="8839202" cy="1598171"/>
          </a:xfrm>
          <a:prstGeom prst="rect">
            <a:avLst/>
          </a:prstGeom>
          <a:noFill/>
          <a:ln cap="flat" cmpd="sng" w="9525">
            <a:solidFill>
              <a:srgbClr val="1C4587"/>
            </a:solidFill>
            <a:prstDash val="solid"/>
            <a:round/>
            <a:headEnd len="sm" w="sm" type="none"/>
            <a:tailEnd len="sm" w="sm" type="none"/>
          </a:ln>
        </p:spPr>
      </p:pic>
      <p:pic>
        <p:nvPicPr>
          <p:cNvPr id="885" name="Google Shape;885;p41"/>
          <p:cNvPicPr preferRelativeResize="0"/>
          <p:nvPr/>
        </p:nvPicPr>
        <p:blipFill>
          <a:blip r:embed="rId4">
            <a:alphaModFix/>
          </a:blip>
          <a:stretch>
            <a:fillRect/>
          </a:stretch>
        </p:blipFill>
        <p:spPr>
          <a:xfrm>
            <a:off x="152400" y="3486476"/>
            <a:ext cx="8839200" cy="119907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42"/>
          <p:cNvSpPr txBox="1"/>
          <p:nvPr>
            <p:ph type="ctrTitle"/>
          </p:nvPr>
        </p:nvSpPr>
        <p:spPr>
          <a:xfrm>
            <a:off x="933450" y="2217425"/>
            <a:ext cx="6848400" cy="6294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if-elif-else</a:t>
            </a:r>
            <a:r>
              <a:rPr lang="tr-TR" sz="4000">
                <a:solidFill>
                  <a:srgbClr val="741B47"/>
                </a:solidFill>
                <a:latin typeface="Raleway Medium"/>
                <a:ea typeface="Raleway Medium"/>
                <a:cs typeface="Raleway Medium"/>
                <a:sym typeface="Raleway Medium"/>
              </a:rPr>
              <a:t> Statements</a:t>
            </a:r>
            <a:endParaRPr>
              <a:solidFill>
                <a:srgbClr val="409CD1"/>
              </a:solidFill>
            </a:endParaRPr>
          </a:p>
        </p:txBody>
      </p:sp>
      <p:sp>
        <p:nvSpPr>
          <p:cNvPr id="891" name="Google Shape;891;p42"/>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4</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4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97" name="Google Shape;897;p43"/>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if-elif-else</a:t>
            </a:r>
            <a:r>
              <a:rPr lang="tr-TR" sz="4000">
                <a:solidFill>
                  <a:srgbClr val="741B47"/>
                </a:solidFill>
                <a:latin typeface="Raleway Medium"/>
                <a:ea typeface="Raleway Medium"/>
                <a:cs typeface="Raleway Medium"/>
                <a:sym typeface="Raleway Medium"/>
              </a:rPr>
              <a:t> Statements </a:t>
            </a:r>
            <a:r>
              <a:rPr lang="tr-TR" sz="3300">
                <a:solidFill>
                  <a:srgbClr val="741B47"/>
                </a:solidFill>
                <a:latin typeface="Raleway Medium"/>
                <a:ea typeface="Raleway Medium"/>
                <a:cs typeface="Raleway Medium"/>
                <a:sym typeface="Raleway Medium"/>
              </a:rPr>
              <a:t>(review)</a:t>
            </a:r>
            <a:endParaRPr sz="3300">
              <a:solidFill>
                <a:srgbClr val="419DD3"/>
              </a:solidFill>
              <a:latin typeface="Raleway Medium"/>
              <a:ea typeface="Raleway Medium"/>
              <a:cs typeface="Raleway Medium"/>
              <a:sym typeface="Raleway Medium"/>
            </a:endParaRPr>
          </a:p>
        </p:txBody>
      </p:sp>
      <p:sp>
        <p:nvSpPr>
          <p:cNvPr id="898" name="Google Shape;898;p43"/>
          <p:cNvSpPr txBox="1"/>
          <p:nvPr>
            <p:ph idx="4294967295" type="subTitle"/>
          </p:nvPr>
        </p:nvSpPr>
        <p:spPr>
          <a:xfrm>
            <a:off x="67625" y="800200"/>
            <a:ext cx="8783100" cy="9708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You can define a series of conditionals.</a:t>
            </a:r>
            <a:endParaRPr sz="2400">
              <a:solidFill>
                <a:srgbClr val="434343"/>
              </a:solidFill>
              <a:latin typeface="Montserrat Light"/>
              <a:ea typeface="Montserrat Light"/>
              <a:cs typeface="Montserrat Light"/>
              <a:sym typeface="Montserrat Light"/>
            </a:endParaRPr>
          </a:p>
        </p:txBody>
      </p:sp>
      <p:pic>
        <p:nvPicPr>
          <p:cNvPr id="899" name="Google Shape;899;p43"/>
          <p:cNvPicPr preferRelativeResize="0"/>
          <p:nvPr/>
        </p:nvPicPr>
        <p:blipFill>
          <a:blip r:embed="rId3">
            <a:alphaModFix/>
          </a:blip>
          <a:stretch>
            <a:fillRect/>
          </a:stretch>
        </p:blipFill>
        <p:spPr>
          <a:xfrm>
            <a:off x="228600" y="1955800"/>
            <a:ext cx="8839202" cy="150673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4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05" name="Google Shape;905;p44"/>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if-elif-else</a:t>
            </a:r>
            <a:r>
              <a:rPr lang="tr-TR" sz="4000">
                <a:solidFill>
                  <a:srgbClr val="741B47"/>
                </a:solidFill>
                <a:latin typeface="Raleway Medium"/>
                <a:ea typeface="Raleway Medium"/>
                <a:cs typeface="Raleway Medium"/>
                <a:sym typeface="Raleway Medium"/>
              </a:rPr>
              <a:t> Statements </a:t>
            </a:r>
            <a:r>
              <a:rPr lang="tr-TR" sz="3300">
                <a:solidFill>
                  <a:srgbClr val="741B47"/>
                </a:solidFill>
                <a:latin typeface="Raleway Medium"/>
                <a:ea typeface="Raleway Medium"/>
                <a:cs typeface="Raleway Medium"/>
                <a:sym typeface="Raleway Medium"/>
              </a:rPr>
              <a:t>(review)</a:t>
            </a:r>
            <a:endParaRPr sz="4000">
              <a:solidFill>
                <a:srgbClr val="419DD3"/>
              </a:solidFill>
              <a:latin typeface="Raleway Medium"/>
              <a:ea typeface="Raleway Medium"/>
              <a:cs typeface="Raleway Medium"/>
              <a:sym typeface="Raleway Medium"/>
            </a:endParaRPr>
          </a:p>
        </p:txBody>
      </p:sp>
      <p:sp>
        <p:nvSpPr>
          <p:cNvPr id="906" name="Google Shape;906;p44"/>
          <p:cNvSpPr txBox="1"/>
          <p:nvPr>
            <p:ph idx="4294967295" type="subTitle"/>
          </p:nvPr>
        </p:nvSpPr>
        <p:spPr>
          <a:xfrm>
            <a:off x="67625" y="800200"/>
            <a:ext cx="8783100" cy="9426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The simple and common structures of an </a:t>
            </a:r>
            <a:r>
              <a:rPr lang="tr-TR" sz="2400">
                <a:solidFill>
                  <a:srgbClr val="434343"/>
                </a:solidFill>
                <a:highlight>
                  <a:srgbClr val="EFEFEF"/>
                </a:highlight>
                <a:latin typeface="Consolas"/>
                <a:ea typeface="Consolas"/>
                <a:cs typeface="Consolas"/>
                <a:sym typeface="Consolas"/>
              </a:rPr>
              <a:t>if-elif-else</a:t>
            </a:r>
            <a:r>
              <a:rPr lang="tr-TR" sz="2400">
                <a:solidFill>
                  <a:srgbClr val="434343"/>
                </a:solidFill>
                <a:latin typeface="Montserrat Light"/>
                <a:ea typeface="Montserrat Light"/>
                <a:cs typeface="Montserrat Light"/>
                <a:sym typeface="Montserrat Light"/>
              </a:rPr>
              <a:t> statement are:</a:t>
            </a:r>
            <a:endParaRPr sz="2400">
              <a:solidFill>
                <a:srgbClr val="434343"/>
              </a:solidFill>
              <a:latin typeface="Montserrat Light"/>
              <a:ea typeface="Montserrat Light"/>
              <a:cs typeface="Montserrat Light"/>
              <a:sym typeface="Montserrat Light"/>
            </a:endParaRPr>
          </a:p>
        </p:txBody>
      </p:sp>
      <p:sp>
        <p:nvSpPr>
          <p:cNvPr id="907" name="Google Shape;907;p44"/>
          <p:cNvSpPr txBox="1"/>
          <p:nvPr/>
        </p:nvSpPr>
        <p:spPr>
          <a:xfrm>
            <a:off x="977700" y="2112400"/>
            <a:ext cx="2869200" cy="24969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0000FF"/>
                </a:solidFill>
                <a:latin typeface="Consolas"/>
                <a:ea typeface="Consolas"/>
                <a:cs typeface="Consolas"/>
                <a:sym typeface="Consolas"/>
              </a:rPr>
              <a:t>if </a:t>
            </a:r>
            <a:r>
              <a:rPr lang="tr-TR" sz="2000">
                <a:solidFill>
                  <a:srgbClr val="434343"/>
                </a:solidFill>
                <a:latin typeface="Consolas"/>
                <a:ea typeface="Consolas"/>
                <a:cs typeface="Consolas"/>
                <a:sym typeface="Consolas"/>
              </a:rPr>
              <a:t>condition1:</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FF0000"/>
                </a:solidFill>
                <a:latin typeface="Consolas"/>
                <a:ea typeface="Consolas"/>
                <a:cs typeface="Consolas"/>
                <a:sym typeface="Consolas"/>
              </a:rPr>
              <a:t>    </a:t>
            </a:r>
            <a:r>
              <a:rPr b="0" i="0" lang="tr-TR" sz="2000" u="none" cap="none" strike="noStrike">
                <a:solidFill>
                  <a:srgbClr val="434343"/>
                </a:solidFill>
                <a:latin typeface="Consolas"/>
                <a:ea typeface="Consolas"/>
                <a:cs typeface="Consolas"/>
                <a:sym typeface="Consolas"/>
              </a:rPr>
              <a:t>e</a:t>
            </a:r>
            <a:r>
              <a:rPr lang="tr-TR" sz="2000">
                <a:solidFill>
                  <a:srgbClr val="434343"/>
                </a:solidFill>
                <a:latin typeface="Consolas"/>
                <a:ea typeface="Consolas"/>
                <a:cs typeface="Consolas"/>
                <a:sym typeface="Consolas"/>
              </a:rPr>
              <a:t>xecute b</a:t>
            </a:r>
            <a:r>
              <a:rPr b="0" i="0" lang="tr-TR" sz="2000" u="none" cap="none" strike="noStrike">
                <a:solidFill>
                  <a:srgbClr val="434343"/>
                </a:solidFill>
                <a:latin typeface="Consolas"/>
                <a:ea typeface="Consolas"/>
                <a:cs typeface="Consolas"/>
                <a:sym typeface="Consolas"/>
              </a:rPr>
              <a:t>ody1</a:t>
            </a:r>
            <a:endParaRPr b="0" i="0" sz="2000" u="none" cap="none" strike="noStrike">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0000FF"/>
                </a:solidFill>
                <a:latin typeface="Consolas"/>
                <a:ea typeface="Consolas"/>
                <a:cs typeface="Consolas"/>
                <a:sym typeface="Consolas"/>
              </a:rPr>
              <a:t>elif</a:t>
            </a:r>
            <a:r>
              <a:rPr lang="tr-TR" sz="2000">
                <a:solidFill>
                  <a:srgbClr val="434343"/>
                </a:solidFill>
                <a:latin typeface="Consolas"/>
                <a:ea typeface="Consolas"/>
                <a:cs typeface="Consolas"/>
                <a:sym typeface="Consolas"/>
              </a:rPr>
              <a:t> condition2:</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    execute body2</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0000FF"/>
                </a:solidFill>
                <a:latin typeface="Consolas"/>
                <a:ea typeface="Consolas"/>
                <a:cs typeface="Consolas"/>
                <a:sym typeface="Consolas"/>
              </a:rPr>
              <a:t>else</a:t>
            </a:r>
            <a:r>
              <a:rPr lang="tr-TR" sz="2000">
                <a:solidFill>
                  <a:srgbClr val="434343"/>
                </a:solidFill>
                <a:latin typeface="Consolas"/>
                <a:ea typeface="Consolas"/>
                <a:cs typeface="Consolas"/>
                <a:sym typeface="Consolas"/>
              </a:rPr>
              <a:t>:</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434343"/>
                </a:solidFill>
                <a:latin typeface="Consolas"/>
                <a:ea typeface="Consolas"/>
                <a:cs typeface="Consolas"/>
                <a:sym typeface="Consolas"/>
              </a:rPr>
              <a:t>    execute body3</a:t>
            </a:r>
            <a:endParaRPr sz="2000">
              <a:solidFill>
                <a:srgbClr val="434343"/>
              </a:solidFill>
              <a:latin typeface="Consolas"/>
              <a:ea typeface="Consolas"/>
              <a:cs typeface="Consolas"/>
              <a:sym typeface="Consolas"/>
            </a:endParaRPr>
          </a:p>
        </p:txBody>
      </p:sp>
      <p:pic>
        <p:nvPicPr>
          <p:cNvPr id="908" name="Google Shape;908;p44"/>
          <p:cNvPicPr preferRelativeResize="0"/>
          <p:nvPr/>
        </p:nvPicPr>
        <p:blipFill rotWithShape="1">
          <a:blip r:embed="rId3">
            <a:alphaModFix/>
          </a:blip>
          <a:srcRect b="0" l="3214" r="4141" t="7952"/>
          <a:stretch/>
        </p:blipFill>
        <p:spPr>
          <a:xfrm>
            <a:off x="4067600" y="1381525"/>
            <a:ext cx="4790099" cy="3591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4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14" name="Google Shape;914;p45"/>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if-elif-else</a:t>
            </a:r>
            <a:r>
              <a:rPr lang="tr-TR" sz="4000">
                <a:solidFill>
                  <a:srgbClr val="741B47"/>
                </a:solidFill>
                <a:latin typeface="Raleway Medium"/>
                <a:ea typeface="Raleway Medium"/>
                <a:cs typeface="Raleway Medium"/>
                <a:sym typeface="Raleway Medium"/>
              </a:rPr>
              <a:t> Statements </a:t>
            </a:r>
            <a:r>
              <a:rPr lang="tr-TR" sz="3300">
                <a:solidFill>
                  <a:srgbClr val="741B47"/>
                </a:solidFill>
                <a:latin typeface="Raleway Medium"/>
                <a:ea typeface="Raleway Medium"/>
                <a:cs typeface="Raleway Medium"/>
                <a:sym typeface="Raleway Medium"/>
              </a:rPr>
              <a:t>(review)</a:t>
            </a:r>
            <a:endParaRPr sz="4000">
              <a:solidFill>
                <a:srgbClr val="419DD3"/>
              </a:solidFill>
              <a:latin typeface="Raleway Medium"/>
              <a:ea typeface="Raleway Medium"/>
              <a:cs typeface="Raleway Medium"/>
              <a:sym typeface="Raleway Medium"/>
            </a:endParaRPr>
          </a:p>
        </p:txBody>
      </p:sp>
      <p:sp>
        <p:nvSpPr>
          <p:cNvPr id="915" name="Google Shape;915;p45"/>
          <p:cNvSpPr txBox="1"/>
          <p:nvPr>
            <p:ph idx="4294967295" type="subTitle"/>
          </p:nvPr>
        </p:nvSpPr>
        <p:spPr>
          <a:xfrm>
            <a:off x="67625" y="800200"/>
            <a:ext cx="8783100" cy="6876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Consider this </a:t>
            </a:r>
            <a:r>
              <a:rPr lang="tr-TR" sz="2200">
                <a:solidFill>
                  <a:srgbClr val="434343"/>
                </a:solidFill>
                <a:latin typeface="Montserrat Medium"/>
                <a:ea typeface="Montserrat Medium"/>
                <a:cs typeface="Montserrat Medium"/>
                <a:sym typeface="Montserrat Medium"/>
              </a:rPr>
              <a:t>pre-class</a:t>
            </a:r>
            <a:r>
              <a:rPr lang="tr-TR" sz="2400">
                <a:solidFill>
                  <a:srgbClr val="434343"/>
                </a:solidFill>
                <a:latin typeface="Montserrat Light"/>
                <a:ea typeface="Montserrat Light"/>
                <a:cs typeface="Montserrat Light"/>
                <a:sym typeface="Montserrat Light"/>
              </a:rPr>
              <a:t> example :</a:t>
            </a:r>
            <a:endParaRPr sz="2400">
              <a:solidFill>
                <a:srgbClr val="434343"/>
              </a:solidFill>
              <a:latin typeface="Montserrat Light"/>
              <a:ea typeface="Montserrat Light"/>
              <a:cs typeface="Montserrat Light"/>
              <a:sym typeface="Montserrat Light"/>
            </a:endParaRPr>
          </a:p>
        </p:txBody>
      </p:sp>
      <p:pic>
        <p:nvPicPr>
          <p:cNvPr id="916" name="Google Shape;916;p45"/>
          <p:cNvPicPr preferRelativeResize="0"/>
          <p:nvPr/>
        </p:nvPicPr>
        <p:blipFill>
          <a:blip r:embed="rId3">
            <a:alphaModFix/>
          </a:blip>
          <a:stretch>
            <a:fillRect/>
          </a:stretch>
        </p:blipFill>
        <p:spPr>
          <a:xfrm>
            <a:off x="152400" y="1411600"/>
            <a:ext cx="8839200" cy="2125051"/>
          </a:xfrm>
          <a:prstGeom prst="rect">
            <a:avLst/>
          </a:prstGeom>
          <a:noFill/>
          <a:ln>
            <a:noFill/>
          </a:ln>
        </p:spPr>
      </p:pic>
      <p:sp>
        <p:nvSpPr>
          <p:cNvPr id="917" name="Google Shape;917;p45">
            <a:hlinkClick r:id="rId4"/>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4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23" name="Google Shape;923;p46"/>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if-elif-else</a:t>
            </a:r>
            <a:r>
              <a:rPr lang="tr-TR" sz="4000">
                <a:solidFill>
                  <a:srgbClr val="741B47"/>
                </a:solidFill>
                <a:latin typeface="Raleway Medium"/>
                <a:ea typeface="Raleway Medium"/>
                <a:cs typeface="Raleway Medium"/>
                <a:sym typeface="Raleway Medium"/>
              </a:rPr>
              <a:t> Statements </a:t>
            </a:r>
            <a:r>
              <a:rPr lang="tr-TR" sz="3300">
                <a:solidFill>
                  <a:srgbClr val="741B47"/>
                </a:solidFill>
                <a:latin typeface="Raleway Medium"/>
                <a:ea typeface="Raleway Medium"/>
                <a:cs typeface="Raleway Medium"/>
                <a:sym typeface="Raleway Medium"/>
              </a:rPr>
              <a:t>(review)</a:t>
            </a:r>
            <a:endParaRPr sz="4000">
              <a:solidFill>
                <a:srgbClr val="419DD3"/>
              </a:solidFill>
              <a:latin typeface="Raleway Medium"/>
              <a:ea typeface="Raleway Medium"/>
              <a:cs typeface="Raleway Medium"/>
              <a:sym typeface="Raleway Medium"/>
            </a:endParaRPr>
          </a:p>
        </p:txBody>
      </p:sp>
      <p:sp>
        <p:nvSpPr>
          <p:cNvPr id="924" name="Google Shape;924;p46"/>
          <p:cNvSpPr txBox="1"/>
          <p:nvPr>
            <p:ph idx="4294967295" type="subTitle"/>
          </p:nvPr>
        </p:nvSpPr>
        <p:spPr>
          <a:xfrm>
            <a:off x="67625" y="800200"/>
            <a:ext cx="8783100" cy="6876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Let’s examine this diagram of previous example</a:t>
            </a:r>
            <a:r>
              <a:rPr lang="tr-TR" sz="2400">
                <a:solidFill>
                  <a:srgbClr val="434343"/>
                </a:solidFill>
                <a:latin typeface="Montserrat Light"/>
                <a:ea typeface="Montserrat Light"/>
                <a:cs typeface="Montserrat Light"/>
                <a:sym typeface="Montserrat Light"/>
              </a:rPr>
              <a:t> :</a:t>
            </a:r>
            <a:endParaRPr sz="2400">
              <a:solidFill>
                <a:srgbClr val="434343"/>
              </a:solidFill>
              <a:latin typeface="Montserrat Light"/>
              <a:ea typeface="Montserrat Light"/>
              <a:cs typeface="Montserrat Light"/>
              <a:sym typeface="Montserrat Light"/>
            </a:endParaRPr>
          </a:p>
        </p:txBody>
      </p:sp>
      <p:pic>
        <p:nvPicPr>
          <p:cNvPr id="925" name="Google Shape;925;p46"/>
          <p:cNvPicPr preferRelativeResize="0"/>
          <p:nvPr/>
        </p:nvPicPr>
        <p:blipFill>
          <a:blip r:embed="rId3">
            <a:alphaModFix/>
          </a:blip>
          <a:stretch>
            <a:fillRect/>
          </a:stretch>
        </p:blipFill>
        <p:spPr>
          <a:xfrm>
            <a:off x="1676400" y="1261075"/>
            <a:ext cx="4799177" cy="39935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1"/>
          <p:cNvSpPr txBox="1"/>
          <p:nvPr>
            <p:ph type="ctrTitle"/>
          </p:nvPr>
        </p:nvSpPr>
        <p:spPr>
          <a:xfrm>
            <a:off x="1085850" y="1908825"/>
            <a:ext cx="5966400" cy="10902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Structure of the </a:t>
            </a:r>
            <a:r>
              <a:rPr lang="tr-TR" sz="4000">
                <a:solidFill>
                  <a:srgbClr val="741B47"/>
                </a:solidFill>
                <a:highlight>
                  <a:srgbClr val="EFEFEF"/>
                </a:highlight>
                <a:latin typeface="Consolas"/>
                <a:ea typeface="Consolas"/>
                <a:cs typeface="Consolas"/>
                <a:sym typeface="Consolas"/>
              </a:rPr>
              <a:t>if</a:t>
            </a:r>
            <a:r>
              <a:rPr lang="tr-TR" sz="4000">
                <a:solidFill>
                  <a:srgbClr val="741B47"/>
                </a:solidFill>
                <a:latin typeface="Raleway Medium"/>
                <a:ea typeface="Raleway Medium"/>
                <a:cs typeface="Raleway Medium"/>
                <a:sym typeface="Raleway Medium"/>
              </a:rPr>
              <a:t> Statements</a:t>
            </a:r>
            <a:endParaRPr sz="3600">
              <a:solidFill>
                <a:srgbClr val="741B47"/>
              </a:solidFill>
              <a:latin typeface="Raleway Medium"/>
              <a:ea typeface="Raleway Medium"/>
              <a:cs typeface="Raleway Medium"/>
              <a:sym typeface="Raleway Medium"/>
            </a:endParaRPr>
          </a:p>
        </p:txBody>
      </p:sp>
      <p:sp>
        <p:nvSpPr>
          <p:cNvPr id="621" name="Google Shape;621;p11"/>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1</a:t>
            </a:r>
            <a:endParaRPr b="0" i="0" sz="3600" u="none" cap="none" strike="noStrike">
              <a:solidFill>
                <a:schemeClr val="lt1"/>
              </a:solidFill>
              <a:latin typeface="Raleway Medium"/>
              <a:ea typeface="Raleway Medium"/>
              <a:cs typeface="Raleway Medium"/>
              <a:sym typeface="Raleway Medium"/>
            </a:endParaRPr>
          </a:p>
        </p:txBody>
      </p:sp>
      <p:sp>
        <p:nvSpPr>
          <p:cNvPr id="622" name="Google Shape;622;p11"/>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SzPts val="1800"/>
              <a:buNone/>
            </a:pPr>
            <a:r>
              <a:t/>
            </a:r>
            <a:endParaRPr/>
          </a:p>
        </p:txBody>
      </p:sp>
      <p:sp>
        <p:nvSpPr>
          <p:cNvPr id="623" name="Google Shape;623;p11"/>
          <p:cNvSpPr txBox="1"/>
          <p:nvPr/>
        </p:nvSpPr>
        <p:spPr>
          <a:xfrm rot="-420542">
            <a:off x="1055878" y="2252813"/>
            <a:ext cx="7940943" cy="1861306"/>
          </a:xfrm>
          <a:prstGeom prst="rect">
            <a:avLst/>
          </a:prstGeom>
          <a:noFill/>
          <a:ln>
            <a:noFill/>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3300">
                <a:solidFill>
                  <a:srgbClr val="0000FF"/>
                </a:solidFill>
                <a:highlight>
                  <a:srgbClr val="D9D9D9"/>
                </a:highlight>
                <a:latin typeface="Consolas"/>
                <a:ea typeface="Consolas"/>
                <a:cs typeface="Consolas"/>
                <a:sym typeface="Consolas"/>
              </a:rPr>
              <a:t>if </a:t>
            </a:r>
            <a:r>
              <a:rPr lang="tr-TR" sz="3300">
                <a:solidFill>
                  <a:srgbClr val="434343"/>
                </a:solidFill>
                <a:highlight>
                  <a:srgbClr val="D9D9D9"/>
                </a:highlight>
                <a:latin typeface="Consolas"/>
                <a:ea typeface="Consolas"/>
                <a:cs typeface="Consolas"/>
                <a:sym typeface="Consolas"/>
              </a:rPr>
              <a:t>a &gt; b :</a:t>
            </a:r>
            <a:endParaRPr sz="3300">
              <a:solidFill>
                <a:srgbClr val="434343"/>
              </a:solidFill>
              <a:highlight>
                <a:srgbClr val="D9D9D9"/>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3300">
                <a:solidFill>
                  <a:srgbClr val="434343"/>
                </a:solidFill>
                <a:highlight>
                  <a:srgbClr val="D9D9D9"/>
                </a:highlight>
                <a:latin typeface="Consolas"/>
                <a:ea typeface="Consolas"/>
                <a:cs typeface="Consolas"/>
                <a:sym typeface="Consolas"/>
              </a:rPr>
              <a:t>    </a:t>
            </a:r>
            <a:r>
              <a:rPr lang="tr-TR" sz="3300">
                <a:solidFill>
                  <a:srgbClr val="0000FF"/>
                </a:solidFill>
                <a:highlight>
                  <a:srgbClr val="D9D9D9"/>
                </a:highlight>
                <a:latin typeface="Consolas"/>
                <a:ea typeface="Consolas"/>
                <a:cs typeface="Consolas"/>
                <a:sym typeface="Consolas"/>
              </a:rPr>
              <a:t>print</a:t>
            </a:r>
            <a:r>
              <a:rPr lang="tr-TR" sz="3300">
                <a:solidFill>
                  <a:srgbClr val="434343"/>
                </a:solidFill>
                <a:highlight>
                  <a:srgbClr val="D9D9D9"/>
                </a:highlight>
                <a:latin typeface="Consolas"/>
                <a:ea typeface="Consolas"/>
                <a:cs typeface="Consolas"/>
                <a:sym typeface="Consolas"/>
              </a:rPr>
              <a:t>(</a:t>
            </a:r>
            <a:r>
              <a:rPr lang="tr-TR" sz="3300">
                <a:solidFill>
                  <a:srgbClr val="FF0000"/>
                </a:solidFill>
                <a:highlight>
                  <a:srgbClr val="D9D9D9"/>
                </a:highlight>
                <a:latin typeface="Consolas"/>
                <a:ea typeface="Consolas"/>
                <a:cs typeface="Consolas"/>
                <a:sym typeface="Consolas"/>
              </a:rPr>
              <a:t>'a is greater than b'</a:t>
            </a:r>
            <a:r>
              <a:rPr lang="tr-TR" sz="3300">
                <a:solidFill>
                  <a:srgbClr val="434343"/>
                </a:solidFill>
                <a:highlight>
                  <a:srgbClr val="D9D9D9"/>
                </a:highlight>
                <a:latin typeface="Consolas"/>
                <a:ea typeface="Consolas"/>
                <a:cs typeface="Consolas"/>
                <a:sym typeface="Consolas"/>
              </a:rPr>
              <a:t>)</a:t>
            </a:r>
            <a:endParaRPr sz="3300">
              <a:solidFill>
                <a:srgbClr val="434343"/>
              </a:solidFill>
              <a:highlight>
                <a:srgbClr val="D9D9D9"/>
              </a:highlight>
              <a:latin typeface="Consolas"/>
              <a:ea typeface="Consolas"/>
              <a:cs typeface="Consolas"/>
              <a:sym typeface="Consola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4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31" name="Google Shape;931;p47"/>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if-elif-else</a:t>
            </a:r>
            <a:r>
              <a:rPr lang="tr-TR" sz="4000">
                <a:solidFill>
                  <a:srgbClr val="741B47"/>
                </a:solidFill>
                <a:latin typeface="Raleway Medium"/>
                <a:ea typeface="Raleway Medium"/>
                <a:cs typeface="Raleway Medium"/>
                <a:sym typeface="Raleway Medium"/>
              </a:rPr>
              <a:t> Statements </a:t>
            </a:r>
            <a:r>
              <a:rPr lang="tr-TR" sz="3300">
                <a:solidFill>
                  <a:srgbClr val="741B47"/>
                </a:solidFill>
                <a:latin typeface="Raleway Medium"/>
                <a:ea typeface="Raleway Medium"/>
                <a:cs typeface="Raleway Medium"/>
                <a:sym typeface="Raleway Medium"/>
              </a:rPr>
              <a:t>(review)</a:t>
            </a:r>
            <a:endParaRPr sz="4000">
              <a:solidFill>
                <a:srgbClr val="419DD3"/>
              </a:solidFill>
              <a:latin typeface="Raleway Medium"/>
              <a:ea typeface="Raleway Medium"/>
              <a:cs typeface="Raleway Medium"/>
              <a:sym typeface="Raleway Medium"/>
            </a:endParaRPr>
          </a:p>
        </p:txBody>
      </p:sp>
      <p:sp>
        <p:nvSpPr>
          <p:cNvPr id="932" name="Google Shape;932;p47"/>
          <p:cNvSpPr txBox="1"/>
          <p:nvPr>
            <p:ph idx="4294967295" type="subTitle"/>
          </p:nvPr>
        </p:nvSpPr>
        <p:spPr>
          <a:xfrm>
            <a:off x="67625" y="800200"/>
            <a:ext cx="8783100" cy="6876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The output</a:t>
            </a:r>
            <a:r>
              <a:rPr lang="tr-TR" sz="2400">
                <a:solidFill>
                  <a:srgbClr val="434343"/>
                </a:solidFill>
                <a:latin typeface="Montserrat Light"/>
                <a:ea typeface="Montserrat Light"/>
                <a:cs typeface="Montserrat Light"/>
                <a:sym typeface="Montserrat Light"/>
              </a:rPr>
              <a:t> :</a:t>
            </a:r>
            <a:endParaRPr sz="2400">
              <a:solidFill>
                <a:srgbClr val="434343"/>
              </a:solidFill>
              <a:latin typeface="Montserrat Light"/>
              <a:ea typeface="Montserrat Light"/>
              <a:cs typeface="Montserrat Light"/>
              <a:sym typeface="Montserrat Light"/>
            </a:endParaRPr>
          </a:p>
        </p:txBody>
      </p:sp>
      <p:pic>
        <p:nvPicPr>
          <p:cNvPr id="933" name="Google Shape;933;p47"/>
          <p:cNvPicPr preferRelativeResize="0"/>
          <p:nvPr/>
        </p:nvPicPr>
        <p:blipFill>
          <a:blip r:embed="rId3">
            <a:alphaModFix/>
          </a:blip>
          <a:stretch>
            <a:fillRect/>
          </a:stretch>
        </p:blipFill>
        <p:spPr>
          <a:xfrm>
            <a:off x="152400" y="1411600"/>
            <a:ext cx="8839200" cy="2125051"/>
          </a:xfrm>
          <a:prstGeom prst="rect">
            <a:avLst/>
          </a:prstGeom>
          <a:noFill/>
          <a:ln>
            <a:noFill/>
          </a:ln>
        </p:spPr>
      </p:pic>
      <p:pic>
        <p:nvPicPr>
          <p:cNvPr id="934" name="Google Shape;934;p47"/>
          <p:cNvPicPr preferRelativeResize="0"/>
          <p:nvPr/>
        </p:nvPicPr>
        <p:blipFill>
          <a:blip r:embed="rId4">
            <a:alphaModFix/>
          </a:blip>
          <a:stretch>
            <a:fillRect/>
          </a:stretch>
        </p:blipFill>
        <p:spPr>
          <a:xfrm>
            <a:off x="152400" y="3689051"/>
            <a:ext cx="8839202" cy="50147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4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940" name="Google Shape;940;p48"/>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if-elif-else</a:t>
            </a:r>
            <a:r>
              <a:rPr lang="tr-TR" sz="4000">
                <a:solidFill>
                  <a:srgbClr val="741B47"/>
                </a:solidFill>
                <a:latin typeface="Raleway Medium"/>
                <a:ea typeface="Raleway Medium"/>
                <a:cs typeface="Raleway Medium"/>
                <a:sym typeface="Raleway Medium"/>
              </a:rPr>
              <a:t> Statements</a:t>
            </a:r>
            <a:endParaRPr sz="4000">
              <a:solidFill>
                <a:srgbClr val="419DD3"/>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941" name="Google Shape;941;p48"/>
          <p:cNvSpPr txBox="1"/>
          <p:nvPr>
            <p:ph idx="4294967295" type="subTitle"/>
          </p:nvPr>
        </p:nvSpPr>
        <p:spPr>
          <a:xfrm>
            <a:off x="220025" y="800200"/>
            <a:ext cx="8764500" cy="20319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Char char="▸"/>
            </a:pPr>
            <a:r>
              <a:rPr b="1" lang="tr-TR" sz="2200">
                <a:solidFill>
                  <a:srgbClr val="073763"/>
                </a:solidFill>
                <a:latin typeface="Montserrat"/>
                <a:ea typeface="Montserrat"/>
                <a:cs typeface="Montserrat"/>
                <a:sym typeface="Montserrat"/>
              </a:rPr>
              <a:t>Task</a:t>
            </a:r>
            <a:r>
              <a:rPr b="1" lang="tr-TR" sz="2200">
                <a:solidFill>
                  <a:srgbClr val="073763"/>
                </a:solidFill>
                <a:latin typeface="Montserrat"/>
                <a:ea typeface="Montserrat"/>
                <a:cs typeface="Montserrat"/>
                <a:sym typeface="Montserrat"/>
              </a:rPr>
              <a:t> : </a:t>
            </a:r>
            <a:r>
              <a:rPr lang="tr-TR" sz="2200">
                <a:solidFill>
                  <a:srgbClr val="073763"/>
                </a:solidFill>
                <a:latin typeface="Montserrat SemiBold"/>
                <a:ea typeface="Montserrat SemiBold"/>
                <a:cs typeface="Montserrat SemiBold"/>
                <a:sym typeface="Montserrat SemiBold"/>
              </a:rPr>
              <a:t>Write Python Program to Find the Largest Among Three Numbers</a:t>
            </a:r>
            <a:endParaRPr sz="2200">
              <a:solidFill>
                <a:srgbClr val="434343"/>
              </a:solidFill>
              <a:latin typeface="Montserrat Light"/>
              <a:ea typeface="Montserrat Light"/>
              <a:cs typeface="Montserrat Light"/>
              <a:sym typeface="Montserrat Light"/>
            </a:endParaRPr>
          </a:p>
          <a:p>
            <a:pPr indent="-368300" lvl="1" marL="914400" rtl="0" algn="l">
              <a:lnSpc>
                <a:spcPct val="100000"/>
              </a:lnSpc>
              <a:spcBef>
                <a:spcPts val="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Write a program that prints which of the </a:t>
            </a:r>
            <a:r>
              <a:rPr lang="tr-TR" sz="2200">
                <a:solidFill>
                  <a:srgbClr val="434343"/>
                </a:solidFill>
                <a:latin typeface="Montserrat"/>
                <a:ea typeface="Montserrat"/>
                <a:cs typeface="Montserrat"/>
                <a:sym typeface="Montserrat"/>
              </a:rPr>
              <a:t>three numbers</a:t>
            </a:r>
            <a:r>
              <a:rPr lang="tr-TR" sz="2200">
                <a:solidFill>
                  <a:srgbClr val="434343"/>
                </a:solidFill>
                <a:latin typeface="Montserrat Light"/>
                <a:ea typeface="Montserrat Light"/>
                <a:cs typeface="Montserrat Light"/>
                <a:sym typeface="Montserrat Light"/>
              </a:rPr>
              <a:t> the user entered is the largest.</a:t>
            </a:r>
            <a:endParaRPr sz="2200">
              <a:solidFill>
                <a:srgbClr val="434343"/>
              </a:solidFill>
              <a:latin typeface="Montserrat Light"/>
              <a:ea typeface="Montserrat Light"/>
              <a:cs typeface="Montserrat Light"/>
              <a:sym typeface="Montserrat Light"/>
            </a:endParaRPr>
          </a:p>
          <a:p>
            <a:pPr indent="-368300" lvl="1" marL="914400" rtl="0" algn="l">
              <a:lnSpc>
                <a:spcPct val="100000"/>
              </a:lnSpc>
              <a:spcBef>
                <a:spcPts val="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Print the result such as : “</a:t>
            </a:r>
            <a:r>
              <a:rPr lang="tr-TR" sz="2200">
                <a:solidFill>
                  <a:srgbClr val="434343"/>
                </a:solidFill>
                <a:latin typeface="Montserrat Medium"/>
                <a:ea typeface="Montserrat Medium"/>
                <a:cs typeface="Montserrat Medium"/>
                <a:sym typeface="Montserrat Medium"/>
              </a:rPr>
              <a:t>The largest number is 4</a:t>
            </a:r>
            <a:r>
              <a:rPr lang="tr-TR" sz="2200">
                <a:solidFill>
                  <a:srgbClr val="434343"/>
                </a:solidFill>
                <a:latin typeface="Montserrat Light"/>
                <a:ea typeface="Montserrat Light"/>
                <a:cs typeface="Montserrat Light"/>
                <a:sym typeface="Montserrat Light"/>
              </a:rPr>
              <a:t>”</a:t>
            </a:r>
            <a:endParaRPr sz="2200">
              <a:solidFill>
                <a:srgbClr val="434343"/>
              </a:solidFill>
              <a:latin typeface="Montserrat Light"/>
              <a:ea typeface="Montserrat Light"/>
              <a:cs typeface="Montserrat Light"/>
              <a:sym typeface="Montserrat Light"/>
            </a:endParaRPr>
          </a:p>
        </p:txBody>
      </p:sp>
      <p:sp>
        <p:nvSpPr>
          <p:cNvPr id="942" name="Google Shape;942;p48">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4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948" name="Google Shape;948;p49"/>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if-elif-else</a:t>
            </a:r>
            <a:r>
              <a:rPr lang="tr-TR" sz="4000">
                <a:solidFill>
                  <a:srgbClr val="741B47"/>
                </a:solidFill>
                <a:latin typeface="Raleway Medium"/>
                <a:ea typeface="Raleway Medium"/>
                <a:cs typeface="Raleway Medium"/>
                <a:sym typeface="Raleway Medium"/>
              </a:rPr>
              <a:t> Statements</a:t>
            </a:r>
            <a:endParaRPr sz="4000">
              <a:solidFill>
                <a:srgbClr val="419DD3"/>
              </a:solidFill>
              <a:latin typeface="Raleway Medium"/>
              <a:ea typeface="Raleway Medium"/>
              <a:cs typeface="Raleway Medium"/>
              <a:sym typeface="Raleway Medium"/>
            </a:endParaRPr>
          </a:p>
          <a:p>
            <a:pPr indent="0" lvl="0" marL="0" rtl="0" algn="l">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949" name="Google Shape;949;p49"/>
          <p:cNvSpPr txBox="1"/>
          <p:nvPr>
            <p:ph idx="4294967295" type="subTitle"/>
          </p:nvPr>
        </p:nvSpPr>
        <p:spPr>
          <a:xfrm>
            <a:off x="220025" y="571600"/>
            <a:ext cx="8321100" cy="4686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Char char="▸"/>
            </a:pPr>
            <a:r>
              <a:rPr b="1" lang="tr-TR" sz="2200">
                <a:solidFill>
                  <a:srgbClr val="073763"/>
                </a:solidFill>
                <a:latin typeface="Montserrat"/>
                <a:ea typeface="Montserrat"/>
                <a:cs typeface="Montserrat"/>
                <a:sym typeface="Montserrat"/>
              </a:rPr>
              <a:t>The code might be like</a:t>
            </a:r>
            <a:r>
              <a:rPr lang="tr-TR" sz="2200">
                <a:solidFill>
                  <a:srgbClr val="434343"/>
                </a:solidFill>
                <a:latin typeface="Montserrat Light"/>
                <a:ea typeface="Montserrat Light"/>
                <a:cs typeface="Montserrat Light"/>
                <a:sym typeface="Montserrat Light"/>
              </a:rPr>
              <a:t>  :</a:t>
            </a:r>
            <a:endParaRPr sz="2200">
              <a:solidFill>
                <a:srgbClr val="434343"/>
              </a:solidFill>
              <a:latin typeface="Montserrat Light"/>
              <a:ea typeface="Montserrat Light"/>
              <a:cs typeface="Montserrat Light"/>
              <a:sym typeface="Montserrat Light"/>
            </a:endParaRPr>
          </a:p>
        </p:txBody>
      </p:sp>
      <p:pic>
        <p:nvPicPr>
          <p:cNvPr id="950" name="Google Shape;950;p49"/>
          <p:cNvPicPr preferRelativeResize="0"/>
          <p:nvPr/>
        </p:nvPicPr>
        <p:blipFill>
          <a:blip r:embed="rId3">
            <a:alphaModFix/>
          </a:blip>
          <a:stretch>
            <a:fillRect/>
          </a:stretch>
        </p:blipFill>
        <p:spPr>
          <a:xfrm>
            <a:off x="152400" y="1192600"/>
            <a:ext cx="8839202" cy="2844860"/>
          </a:xfrm>
          <a:prstGeom prst="rect">
            <a:avLst/>
          </a:prstGeom>
          <a:noFill/>
          <a:ln cap="flat" cmpd="sng" w="9525">
            <a:solidFill>
              <a:srgbClr val="1C4587"/>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5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956" name="Google Shape;956;p50"/>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if-elif-else</a:t>
            </a:r>
            <a:r>
              <a:rPr lang="tr-TR" sz="4000">
                <a:solidFill>
                  <a:srgbClr val="741B47"/>
                </a:solidFill>
                <a:latin typeface="Raleway Medium"/>
                <a:ea typeface="Raleway Medium"/>
                <a:cs typeface="Raleway Medium"/>
                <a:sym typeface="Raleway Medium"/>
              </a:rPr>
              <a:t> Statements</a:t>
            </a:r>
            <a:endParaRPr sz="4000">
              <a:solidFill>
                <a:srgbClr val="419DD3"/>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957" name="Google Shape;957;p50"/>
          <p:cNvSpPr txBox="1"/>
          <p:nvPr>
            <p:ph idx="4294967295" type="subTitle"/>
          </p:nvPr>
        </p:nvSpPr>
        <p:spPr>
          <a:xfrm>
            <a:off x="220025" y="800200"/>
            <a:ext cx="8764500" cy="23658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Char char="▸"/>
            </a:pPr>
            <a:r>
              <a:rPr b="1" lang="tr-TR" sz="2200">
                <a:solidFill>
                  <a:srgbClr val="073763"/>
                </a:solidFill>
                <a:latin typeface="Montserrat"/>
                <a:ea typeface="Montserrat"/>
                <a:cs typeface="Montserrat"/>
                <a:sym typeface="Montserrat"/>
              </a:rPr>
              <a:t>Task</a:t>
            </a:r>
            <a:r>
              <a:rPr b="1" lang="tr-TR" sz="2200">
                <a:solidFill>
                  <a:srgbClr val="434343"/>
                </a:solidFill>
                <a:latin typeface="Montserrat"/>
                <a:ea typeface="Montserrat"/>
                <a:cs typeface="Montserrat"/>
                <a:sym typeface="Montserrat"/>
              </a:rPr>
              <a:t> </a:t>
            </a:r>
            <a:r>
              <a:rPr lang="tr-TR" sz="2200">
                <a:solidFill>
                  <a:srgbClr val="434343"/>
                </a:solidFill>
                <a:latin typeface="Montserrat Light"/>
                <a:ea typeface="Montserrat Light"/>
                <a:cs typeface="Montserrat Light"/>
                <a:sym typeface="Montserrat Light"/>
              </a:rPr>
              <a:t>: </a:t>
            </a:r>
            <a:r>
              <a:rPr lang="tr-TR" sz="2200">
                <a:solidFill>
                  <a:srgbClr val="073763"/>
                </a:solidFill>
                <a:latin typeface="Montserrat SemiBold"/>
                <a:ea typeface="Montserrat SemiBold"/>
                <a:cs typeface="Montserrat SemiBold"/>
                <a:sym typeface="Montserrat SemiBold"/>
              </a:rPr>
              <a:t>Write </a:t>
            </a:r>
            <a:r>
              <a:rPr lang="tr-TR" sz="2200">
                <a:solidFill>
                  <a:srgbClr val="073763"/>
                </a:solidFill>
                <a:latin typeface="Montserrat SemiBold"/>
                <a:ea typeface="Montserrat SemiBold"/>
                <a:cs typeface="Montserrat SemiBold"/>
                <a:sym typeface="Montserrat SemiBold"/>
              </a:rPr>
              <a:t>Python Program to Check if a Number is Negative, Positive or Zero.</a:t>
            </a:r>
            <a:endParaRPr sz="2200">
              <a:solidFill>
                <a:srgbClr val="434343"/>
              </a:solidFill>
              <a:latin typeface="Montserrat Light"/>
              <a:ea typeface="Montserrat Light"/>
              <a:cs typeface="Montserrat Light"/>
              <a:sym typeface="Montserrat Light"/>
            </a:endParaRPr>
          </a:p>
          <a:p>
            <a:pPr indent="-368300" lvl="1" marL="914400" rtl="0" algn="l">
              <a:lnSpc>
                <a:spcPct val="100000"/>
              </a:lnSpc>
              <a:spcBef>
                <a:spcPts val="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Write a program to check whether a number entered by the user is negative, positive or zero.</a:t>
            </a:r>
            <a:endParaRPr sz="2200">
              <a:solidFill>
                <a:srgbClr val="434343"/>
              </a:solidFill>
              <a:latin typeface="Montserrat Light"/>
              <a:ea typeface="Montserrat Light"/>
              <a:cs typeface="Montserrat Light"/>
              <a:sym typeface="Montserrat Light"/>
            </a:endParaRPr>
          </a:p>
          <a:p>
            <a:pPr indent="-368300" lvl="1" marL="914400" marR="0" rtl="0" algn="l">
              <a:lnSpc>
                <a:spcPct val="100000"/>
              </a:lnSpc>
              <a:spcBef>
                <a:spcPts val="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Print the result such as : “</a:t>
            </a:r>
            <a:r>
              <a:rPr lang="tr-TR" sz="2200">
                <a:solidFill>
                  <a:srgbClr val="434343"/>
                </a:solidFill>
                <a:latin typeface="Montserrat Medium"/>
                <a:ea typeface="Montserrat Medium"/>
                <a:cs typeface="Montserrat Medium"/>
                <a:sym typeface="Montserrat Medium"/>
              </a:rPr>
              <a:t>Negative number</a:t>
            </a:r>
            <a:r>
              <a:rPr lang="tr-TR" sz="2200">
                <a:solidFill>
                  <a:srgbClr val="434343"/>
                </a:solidFill>
                <a:latin typeface="Montserrat Light"/>
                <a:ea typeface="Montserrat Light"/>
                <a:cs typeface="Montserrat Light"/>
                <a:sym typeface="Montserrat Light"/>
              </a:rPr>
              <a:t>” or “</a:t>
            </a:r>
            <a:r>
              <a:rPr lang="tr-TR" sz="2200">
                <a:solidFill>
                  <a:srgbClr val="434343"/>
                </a:solidFill>
                <a:latin typeface="Montserrat Medium"/>
                <a:ea typeface="Montserrat Medium"/>
                <a:cs typeface="Montserrat Medium"/>
                <a:sym typeface="Montserrat Medium"/>
              </a:rPr>
              <a:t>Zero</a:t>
            </a:r>
            <a:r>
              <a:rPr lang="tr-TR" sz="2200">
                <a:solidFill>
                  <a:srgbClr val="434343"/>
                </a:solidFill>
                <a:latin typeface="Montserrat Light"/>
                <a:ea typeface="Montserrat Light"/>
                <a:cs typeface="Montserrat Light"/>
                <a:sym typeface="Montserrat Light"/>
              </a:rPr>
              <a:t>”.</a:t>
            </a:r>
            <a:endParaRPr sz="2200">
              <a:solidFill>
                <a:srgbClr val="434343"/>
              </a:solidFill>
              <a:latin typeface="Montserrat Light"/>
              <a:ea typeface="Montserrat Light"/>
              <a:cs typeface="Montserrat Light"/>
              <a:sym typeface="Montserrat Light"/>
            </a:endParaRPr>
          </a:p>
          <a:p>
            <a:pPr indent="0" lvl="0" marL="101600" marR="101600" rtl="0" algn="l">
              <a:lnSpc>
                <a:spcPct val="115000"/>
              </a:lnSpc>
              <a:spcBef>
                <a:spcPts val="1200"/>
              </a:spcBef>
              <a:spcAft>
                <a:spcPts val="0"/>
              </a:spcAft>
              <a:buNone/>
            </a:pPr>
            <a:r>
              <a:t/>
            </a:r>
            <a:endParaRPr sz="1800">
              <a:solidFill>
                <a:srgbClr val="373A3C"/>
              </a:solidFill>
              <a:highlight>
                <a:srgbClr val="E4E4E4"/>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914400" marR="0" rtl="0" algn="l">
              <a:lnSpc>
                <a:spcPct val="110000"/>
              </a:lnSpc>
              <a:spcBef>
                <a:spcPts val="600"/>
              </a:spcBef>
              <a:spcAft>
                <a:spcPts val="0"/>
              </a:spcAft>
              <a:buNone/>
            </a:pPr>
            <a:r>
              <a:t/>
            </a:r>
            <a:endParaRPr sz="2200">
              <a:solidFill>
                <a:srgbClr val="434343"/>
              </a:solidFill>
              <a:latin typeface="Montserrat Light"/>
              <a:ea typeface="Montserrat Light"/>
              <a:cs typeface="Montserrat Light"/>
              <a:sym typeface="Montserrat Light"/>
            </a:endParaRPr>
          </a:p>
        </p:txBody>
      </p:sp>
      <p:sp>
        <p:nvSpPr>
          <p:cNvPr id="958" name="Google Shape;958;p50">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5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964" name="Google Shape;964;p51"/>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if-elif-else</a:t>
            </a:r>
            <a:r>
              <a:rPr lang="tr-TR" sz="4000">
                <a:solidFill>
                  <a:srgbClr val="741B47"/>
                </a:solidFill>
                <a:latin typeface="Raleway Medium"/>
                <a:ea typeface="Raleway Medium"/>
                <a:cs typeface="Raleway Medium"/>
                <a:sym typeface="Raleway Medium"/>
              </a:rPr>
              <a:t> Statements</a:t>
            </a:r>
            <a:endParaRPr sz="4000">
              <a:solidFill>
                <a:srgbClr val="419DD3"/>
              </a:solidFill>
              <a:latin typeface="Raleway Medium"/>
              <a:ea typeface="Raleway Medium"/>
              <a:cs typeface="Raleway Medium"/>
              <a:sym typeface="Raleway Medium"/>
            </a:endParaRPr>
          </a:p>
          <a:p>
            <a:pPr indent="0" lvl="0" marL="0" rtl="0" algn="l">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965" name="Google Shape;965;p51"/>
          <p:cNvSpPr txBox="1"/>
          <p:nvPr>
            <p:ph idx="4294967295" type="subTitle"/>
          </p:nvPr>
        </p:nvSpPr>
        <p:spPr>
          <a:xfrm>
            <a:off x="220025" y="800200"/>
            <a:ext cx="8321100" cy="7833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Char char="▸"/>
            </a:pPr>
            <a:r>
              <a:rPr b="1" lang="tr-TR" sz="2200">
                <a:solidFill>
                  <a:srgbClr val="073763"/>
                </a:solidFill>
                <a:latin typeface="Montserrat"/>
                <a:ea typeface="Montserrat"/>
                <a:cs typeface="Montserrat"/>
                <a:sym typeface="Montserrat"/>
              </a:rPr>
              <a:t>The code might be like</a:t>
            </a:r>
            <a:r>
              <a:rPr lang="tr-TR" sz="2200">
                <a:solidFill>
                  <a:srgbClr val="434343"/>
                </a:solidFill>
                <a:latin typeface="Montserrat Light"/>
                <a:ea typeface="Montserrat Light"/>
                <a:cs typeface="Montserrat Light"/>
                <a:sym typeface="Montserrat Light"/>
              </a:rPr>
              <a:t>  :</a:t>
            </a:r>
            <a:endParaRPr sz="2200">
              <a:solidFill>
                <a:srgbClr val="434343"/>
              </a:solidFill>
              <a:latin typeface="Montserrat Light"/>
              <a:ea typeface="Montserrat Light"/>
              <a:cs typeface="Montserrat Light"/>
              <a:sym typeface="Montserrat Light"/>
            </a:endParaRPr>
          </a:p>
          <a:p>
            <a:pPr indent="0" lvl="0" marL="0" marR="0" rtl="0" algn="l">
              <a:lnSpc>
                <a:spcPct val="110000"/>
              </a:lnSpc>
              <a:spcBef>
                <a:spcPts val="600"/>
              </a:spcBef>
              <a:spcAft>
                <a:spcPts val="0"/>
              </a:spcAft>
              <a:buNone/>
            </a:pPr>
            <a:r>
              <a:t/>
            </a:r>
            <a:endParaRPr sz="2200">
              <a:solidFill>
                <a:srgbClr val="434343"/>
              </a:solidFill>
              <a:latin typeface="Montserrat Light"/>
              <a:ea typeface="Montserrat Light"/>
              <a:cs typeface="Montserrat Light"/>
              <a:sym typeface="Montserrat Light"/>
            </a:endParaRPr>
          </a:p>
        </p:txBody>
      </p:sp>
      <p:pic>
        <p:nvPicPr>
          <p:cNvPr id="966" name="Google Shape;966;p51"/>
          <p:cNvPicPr preferRelativeResize="0"/>
          <p:nvPr/>
        </p:nvPicPr>
        <p:blipFill>
          <a:blip r:embed="rId3">
            <a:alphaModFix/>
          </a:blip>
          <a:stretch>
            <a:fillRect/>
          </a:stretch>
        </p:blipFill>
        <p:spPr>
          <a:xfrm>
            <a:off x="152400" y="1735900"/>
            <a:ext cx="8839199" cy="1804452"/>
          </a:xfrm>
          <a:prstGeom prst="rect">
            <a:avLst/>
          </a:prstGeom>
          <a:noFill/>
          <a:ln cap="flat" cmpd="sng" w="9525">
            <a:solidFill>
              <a:srgbClr val="1C4587"/>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52"/>
          <p:cNvSpPr txBox="1"/>
          <p:nvPr>
            <p:ph type="ctrTitle"/>
          </p:nvPr>
        </p:nvSpPr>
        <p:spPr>
          <a:xfrm>
            <a:off x="933450" y="1866900"/>
            <a:ext cx="6848400" cy="1056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Nested </a:t>
            </a:r>
            <a:r>
              <a:rPr lang="tr-TR" sz="4000">
                <a:solidFill>
                  <a:srgbClr val="741B47"/>
                </a:solidFill>
                <a:highlight>
                  <a:srgbClr val="EFEFEF"/>
                </a:highlight>
                <a:latin typeface="Consolas"/>
                <a:ea typeface="Consolas"/>
                <a:cs typeface="Consolas"/>
                <a:sym typeface="Consolas"/>
              </a:rPr>
              <a:t>if-elif-else</a:t>
            </a:r>
            <a:r>
              <a:rPr lang="tr-TR" sz="4000">
                <a:solidFill>
                  <a:srgbClr val="741B47"/>
                </a:solidFill>
                <a:latin typeface="Raleway Medium"/>
                <a:ea typeface="Raleway Medium"/>
                <a:cs typeface="Raleway Medium"/>
                <a:sym typeface="Raleway Medium"/>
              </a:rPr>
              <a:t> Statements</a:t>
            </a:r>
            <a:endParaRPr sz="4000">
              <a:solidFill>
                <a:srgbClr val="741B47"/>
              </a:solidFill>
              <a:latin typeface="Raleway Medium"/>
              <a:ea typeface="Raleway Medium"/>
              <a:cs typeface="Raleway Medium"/>
              <a:sym typeface="Raleway Medium"/>
            </a:endParaRPr>
          </a:p>
        </p:txBody>
      </p:sp>
      <p:sp>
        <p:nvSpPr>
          <p:cNvPr id="972" name="Google Shape;972;p52"/>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5</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5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78" name="Google Shape;978;p53"/>
          <p:cNvSpPr txBox="1"/>
          <p:nvPr/>
        </p:nvSpPr>
        <p:spPr>
          <a:xfrm>
            <a:off x="431800" y="173800"/>
            <a:ext cx="8274000" cy="4686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Nested </a:t>
            </a:r>
            <a:r>
              <a:rPr lang="tr-TR" sz="4000">
                <a:solidFill>
                  <a:srgbClr val="741B47"/>
                </a:solidFill>
                <a:highlight>
                  <a:srgbClr val="EFEFEF"/>
                </a:highlight>
                <a:latin typeface="Consolas"/>
                <a:ea typeface="Consolas"/>
                <a:cs typeface="Consolas"/>
                <a:sym typeface="Consolas"/>
              </a:rPr>
              <a:t>if-elif-else</a:t>
            </a:r>
            <a:r>
              <a:rPr lang="tr-TR" sz="4000">
                <a:solidFill>
                  <a:srgbClr val="741B47"/>
                </a:solidFill>
                <a:latin typeface="Raleway Medium"/>
                <a:ea typeface="Raleway Medium"/>
                <a:cs typeface="Raleway Medium"/>
                <a:sym typeface="Raleway Medium"/>
              </a:rPr>
              <a:t> Statements</a:t>
            </a:r>
            <a:endParaRPr b="0" i="0" sz="3400" u="none" cap="none" strike="noStrike">
              <a:solidFill>
                <a:srgbClr val="741B47"/>
              </a:solidFill>
              <a:latin typeface="Raleway Medium"/>
              <a:ea typeface="Raleway Medium"/>
              <a:cs typeface="Raleway Medium"/>
              <a:sym typeface="Raleway Medium"/>
            </a:endParaRPr>
          </a:p>
        </p:txBody>
      </p:sp>
      <p:sp>
        <p:nvSpPr>
          <p:cNvPr id="979" name="Google Shape;979;p53"/>
          <p:cNvSpPr txBox="1"/>
          <p:nvPr>
            <p:ph idx="4294967295" type="subTitle"/>
          </p:nvPr>
        </p:nvSpPr>
        <p:spPr>
          <a:xfrm>
            <a:off x="299525" y="800100"/>
            <a:ext cx="8577000" cy="5988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Nested structure of </a:t>
            </a:r>
            <a:r>
              <a:rPr lang="tr-TR" sz="2200">
                <a:solidFill>
                  <a:srgbClr val="434343"/>
                </a:solidFill>
                <a:latin typeface="Montserrat Medium"/>
                <a:ea typeface="Montserrat Medium"/>
                <a:cs typeface="Montserrat Medium"/>
                <a:sym typeface="Montserrat Medium"/>
              </a:rPr>
              <a:t>pre-class</a:t>
            </a:r>
            <a:r>
              <a:rPr lang="tr-TR" sz="2200">
                <a:solidFill>
                  <a:srgbClr val="434343"/>
                </a:solidFill>
                <a:latin typeface="Montserrat Light"/>
                <a:ea typeface="Montserrat Light"/>
                <a:cs typeface="Montserrat Light"/>
                <a:sym typeface="Montserrat Light"/>
              </a:rPr>
              <a:t> examples.</a:t>
            </a:r>
            <a:endParaRPr sz="2200">
              <a:solidFill>
                <a:srgbClr val="434343"/>
              </a:solidFill>
              <a:latin typeface="Montserrat Light"/>
              <a:ea typeface="Montserrat Light"/>
              <a:cs typeface="Montserrat Light"/>
              <a:sym typeface="Montserrat Light"/>
            </a:endParaRPr>
          </a:p>
        </p:txBody>
      </p:sp>
      <p:pic>
        <p:nvPicPr>
          <p:cNvPr id="980" name="Google Shape;980;p53"/>
          <p:cNvPicPr preferRelativeResize="0"/>
          <p:nvPr/>
        </p:nvPicPr>
        <p:blipFill>
          <a:blip r:embed="rId3">
            <a:alphaModFix/>
          </a:blip>
          <a:stretch>
            <a:fillRect/>
          </a:stretch>
        </p:blipFill>
        <p:spPr>
          <a:xfrm>
            <a:off x="152400" y="2306700"/>
            <a:ext cx="8344228" cy="250694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5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86" name="Google Shape;986;p54"/>
          <p:cNvSpPr txBox="1"/>
          <p:nvPr/>
        </p:nvSpPr>
        <p:spPr>
          <a:xfrm>
            <a:off x="431800" y="173800"/>
            <a:ext cx="8274000" cy="4686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Nested </a:t>
            </a:r>
            <a:r>
              <a:rPr lang="tr-TR" sz="4000">
                <a:solidFill>
                  <a:srgbClr val="741B47"/>
                </a:solidFill>
                <a:highlight>
                  <a:srgbClr val="EFEFEF"/>
                </a:highlight>
                <a:latin typeface="Consolas"/>
                <a:ea typeface="Consolas"/>
                <a:cs typeface="Consolas"/>
                <a:sym typeface="Consolas"/>
              </a:rPr>
              <a:t>if-elif-else</a:t>
            </a:r>
            <a:r>
              <a:rPr lang="tr-TR" sz="4000">
                <a:solidFill>
                  <a:srgbClr val="741B47"/>
                </a:solidFill>
                <a:latin typeface="Raleway Medium"/>
                <a:ea typeface="Raleway Medium"/>
                <a:cs typeface="Raleway Medium"/>
                <a:sym typeface="Raleway Medium"/>
              </a:rPr>
              <a:t> Statements</a:t>
            </a:r>
            <a:endParaRPr b="0" i="0" sz="3400" u="none" cap="none" strike="noStrike">
              <a:solidFill>
                <a:srgbClr val="741B47"/>
              </a:solidFill>
              <a:latin typeface="Raleway Medium"/>
              <a:ea typeface="Raleway Medium"/>
              <a:cs typeface="Raleway Medium"/>
              <a:sym typeface="Raleway Medium"/>
            </a:endParaRPr>
          </a:p>
        </p:txBody>
      </p:sp>
      <p:sp>
        <p:nvSpPr>
          <p:cNvPr id="987" name="Google Shape;987;p54"/>
          <p:cNvSpPr txBox="1"/>
          <p:nvPr>
            <p:ph idx="4294967295" type="subTitle"/>
          </p:nvPr>
        </p:nvSpPr>
        <p:spPr>
          <a:xfrm>
            <a:off x="299525" y="800100"/>
            <a:ext cx="8577000" cy="9849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In this case, the output is :</a:t>
            </a:r>
            <a:endParaRPr sz="2200">
              <a:solidFill>
                <a:srgbClr val="434343"/>
              </a:solidFill>
              <a:latin typeface="Montserrat Light"/>
              <a:ea typeface="Montserrat Light"/>
              <a:cs typeface="Montserrat Light"/>
              <a:sym typeface="Montserrat Light"/>
            </a:endParaRPr>
          </a:p>
        </p:txBody>
      </p:sp>
      <p:pic>
        <p:nvPicPr>
          <p:cNvPr id="988" name="Google Shape;988;p54"/>
          <p:cNvPicPr preferRelativeResize="0"/>
          <p:nvPr/>
        </p:nvPicPr>
        <p:blipFill>
          <a:blip r:embed="rId3">
            <a:alphaModFix/>
          </a:blip>
          <a:stretch>
            <a:fillRect/>
          </a:stretch>
        </p:blipFill>
        <p:spPr>
          <a:xfrm>
            <a:off x="152400" y="1697100"/>
            <a:ext cx="8344228" cy="2506948"/>
          </a:xfrm>
          <a:prstGeom prst="rect">
            <a:avLst/>
          </a:prstGeom>
          <a:noFill/>
          <a:ln>
            <a:noFill/>
          </a:ln>
        </p:spPr>
      </p:pic>
      <p:pic>
        <p:nvPicPr>
          <p:cNvPr id="989" name="Google Shape;989;p54"/>
          <p:cNvPicPr preferRelativeResize="0"/>
          <p:nvPr/>
        </p:nvPicPr>
        <p:blipFill>
          <a:blip r:embed="rId4">
            <a:alphaModFix/>
          </a:blip>
          <a:stretch>
            <a:fillRect/>
          </a:stretch>
        </p:blipFill>
        <p:spPr>
          <a:xfrm>
            <a:off x="152400" y="4292775"/>
            <a:ext cx="8273999" cy="47084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5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95" name="Google Shape;995;p55"/>
          <p:cNvSpPr txBox="1"/>
          <p:nvPr/>
        </p:nvSpPr>
        <p:spPr>
          <a:xfrm>
            <a:off x="431800" y="173800"/>
            <a:ext cx="8274000" cy="4686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Nested </a:t>
            </a:r>
            <a:r>
              <a:rPr lang="tr-TR" sz="4000">
                <a:solidFill>
                  <a:srgbClr val="741B47"/>
                </a:solidFill>
                <a:highlight>
                  <a:srgbClr val="EFEFEF"/>
                </a:highlight>
                <a:latin typeface="Consolas"/>
                <a:ea typeface="Consolas"/>
                <a:cs typeface="Consolas"/>
                <a:sym typeface="Consolas"/>
              </a:rPr>
              <a:t>if-elif-else</a:t>
            </a:r>
            <a:r>
              <a:rPr lang="tr-TR" sz="4000">
                <a:solidFill>
                  <a:srgbClr val="741B47"/>
                </a:solidFill>
                <a:latin typeface="Raleway Medium"/>
                <a:ea typeface="Raleway Medium"/>
                <a:cs typeface="Raleway Medium"/>
                <a:sym typeface="Raleway Medium"/>
              </a:rPr>
              <a:t> Statements</a:t>
            </a:r>
            <a:endParaRPr b="0" i="0" sz="3400" u="none" cap="none" strike="noStrike">
              <a:solidFill>
                <a:srgbClr val="741B47"/>
              </a:solidFill>
              <a:latin typeface="Raleway Medium"/>
              <a:ea typeface="Raleway Medium"/>
              <a:cs typeface="Raleway Medium"/>
              <a:sym typeface="Raleway Medium"/>
            </a:endParaRPr>
          </a:p>
        </p:txBody>
      </p:sp>
      <p:sp>
        <p:nvSpPr>
          <p:cNvPr id="996" name="Google Shape;996;p55"/>
          <p:cNvSpPr txBox="1"/>
          <p:nvPr>
            <p:ph idx="4294967295" type="subTitle"/>
          </p:nvPr>
        </p:nvSpPr>
        <p:spPr>
          <a:xfrm>
            <a:off x="299525" y="723900"/>
            <a:ext cx="8577000" cy="41106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Let’s write a program that asks you to enter your exam score and calculates the range in which your degree is based on your exam score. The output would be: e.g, “</a:t>
            </a:r>
            <a:r>
              <a:rPr b="1" lang="tr-TR" sz="2200">
                <a:solidFill>
                  <a:srgbClr val="434343"/>
                </a:solidFill>
                <a:latin typeface="Montserrat"/>
                <a:ea typeface="Montserrat"/>
                <a:cs typeface="Montserrat"/>
                <a:sym typeface="Montserrat"/>
              </a:rPr>
              <a:t>Your degree is B+</a:t>
            </a:r>
            <a:r>
              <a:rPr lang="tr-TR" sz="2200">
                <a:solidFill>
                  <a:srgbClr val="434343"/>
                </a:solidFill>
                <a:latin typeface="Montserrat Light"/>
                <a:ea typeface="Montserrat Light"/>
                <a:cs typeface="Montserrat Light"/>
                <a:sym typeface="Montserrat Light"/>
              </a:rPr>
              <a:t>”</a:t>
            </a:r>
            <a:endParaRPr sz="2200">
              <a:solidFill>
                <a:srgbClr val="434343"/>
              </a:solidFill>
              <a:latin typeface="Montserrat Light"/>
              <a:ea typeface="Montserrat Light"/>
              <a:cs typeface="Montserrat Light"/>
              <a:sym typeface="Montserrat Light"/>
            </a:endParaRPr>
          </a:p>
          <a:p>
            <a:pPr indent="-368300" lvl="1" marL="9144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95 and above ▶▶ “</a:t>
            </a:r>
            <a:r>
              <a:rPr lang="tr-TR" sz="2200">
                <a:solidFill>
                  <a:srgbClr val="434343"/>
                </a:solidFill>
                <a:latin typeface="Montserrat Medium"/>
                <a:ea typeface="Montserrat Medium"/>
                <a:cs typeface="Montserrat Medium"/>
                <a:sym typeface="Montserrat Medium"/>
              </a:rPr>
              <a:t>A+</a:t>
            </a:r>
            <a:r>
              <a:rPr lang="tr-TR" sz="2200">
                <a:solidFill>
                  <a:srgbClr val="434343"/>
                </a:solidFill>
                <a:latin typeface="Montserrat Light"/>
                <a:ea typeface="Montserrat Light"/>
                <a:cs typeface="Montserrat Light"/>
                <a:sym typeface="Montserrat Light"/>
              </a:rPr>
              <a:t>”</a:t>
            </a:r>
            <a:endParaRPr sz="2200">
              <a:solidFill>
                <a:srgbClr val="434343"/>
              </a:solidFill>
              <a:latin typeface="Montserrat Light"/>
              <a:ea typeface="Montserrat Light"/>
              <a:cs typeface="Montserrat Light"/>
              <a:sym typeface="Montserrat Light"/>
            </a:endParaRPr>
          </a:p>
          <a:p>
            <a:pPr indent="-368300" lvl="1" marL="9144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90-94 ▶▶ “</a:t>
            </a:r>
            <a:r>
              <a:rPr lang="tr-TR" sz="2200">
                <a:solidFill>
                  <a:srgbClr val="434343"/>
                </a:solidFill>
                <a:latin typeface="Montserrat Medium"/>
                <a:ea typeface="Montserrat Medium"/>
                <a:cs typeface="Montserrat Medium"/>
                <a:sym typeface="Montserrat Medium"/>
              </a:rPr>
              <a:t>A</a:t>
            </a:r>
            <a:r>
              <a:rPr lang="tr-TR" sz="2200">
                <a:solidFill>
                  <a:srgbClr val="434343"/>
                </a:solidFill>
                <a:latin typeface="Montserrat Light"/>
                <a:ea typeface="Montserrat Light"/>
                <a:cs typeface="Montserrat Light"/>
                <a:sym typeface="Montserrat Light"/>
              </a:rPr>
              <a:t>”</a:t>
            </a:r>
            <a:endParaRPr sz="2200">
              <a:solidFill>
                <a:srgbClr val="434343"/>
              </a:solidFill>
              <a:latin typeface="Montserrat Light"/>
              <a:ea typeface="Montserrat Light"/>
              <a:cs typeface="Montserrat Light"/>
              <a:sym typeface="Montserrat Light"/>
            </a:endParaRPr>
          </a:p>
          <a:p>
            <a:pPr indent="-368300" lvl="1" marL="9144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85-89 ▶▶ “</a:t>
            </a:r>
            <a:r>
              <a:rPr lang="tr-TR" sz="2200">
                <a:solidFill>
                  <a:srgbClr val="434343"/>
                </a:solidFill>
                <a:latin typeface="Montserrat Medium"/>
                <a:ea typeface="Montserrat Medium"/>
                <a:cs typeface="Montserrat Medium"/>
                <a:sym typeface="Montserrat Medium"/>
              </a:rPr>
              <a:t>B+</a:t>
            </a:r>
            <a:r>
              <a:rPr lang="tr-TR" sz="2200">
                <a:solidFill>
                  <a:srgbClr val="434343"/>
                </a:solidFill>
                <a:latin typeface="Montserrat Light"/>
                <a:ea typeface="Montserrat Light"/>
                <a:cs typeface="Montserrat Light"/>
                <a:sym typeface="Montserrat Light"/>
              </a:rPr>
              <a:t>”</a:t>
            </a:r>
            <a:endParaRPr sz="2200">
              <a:solidFill>
                <a:srgbClr val="434343"/>
              </a:solidFill>
              <a:latin typeface="Montserrat Light"/>
              <a:ea typeface="Montserrat Light"/>
              <a:cs typeface="Montserrat Light"/>
              <a:sym typeface="Montserrat Light"/>
            </a:endParaRPr>
          </a:p>
          <a:p>
            <a:pPr indent="-368300" lvl="1" marL="9144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80-84 ▶▶ “</a:t>
            </a:r>
            <a:r>
              <a:rPr lang="tr-TR" sz="2200">
                <a:solidFill>
                  <a:srgbClr val="434343"/>
                </a:solidFill>
                <a:latin typeface="Montserrat Medium"/>
                <a:ea typeface="Montserrat Medium"/>
                <a:cs typeface="Montserrat Medium"/>
                <a:sym typeface="Montserrat Medium"/>
              </a:rPr>
              <a:t>B</a:t>
            </a:r>
            <a:r>
              <a:rPr lang="tr-TR" sz="2200">
                <a:solidFill>
                  <a:srgbClr val="434343"/>
                </a:solidFill>
                <a:latin typeface="Montserrat Light"/>
                <a:ea typeface="Montserrat Light"/>
                <a:cs typeface="Montserrat Light"/>
                <a:sym typeface="Montserrat Light"/>
              </a:rPr>
              <a:t>”</a:t>
            </a:r>
            <a:endParaRPr sz="2200">
              <a:solidFill>
                <a:srgbClr val="434343"/>
              </a:solidFill>
              <a:latin typeface="Montserrat Light"/>
              <a:ea typeface="Montserrat Light"/>
              <a:cs typeface="Montserrat Light"/>
              <a:sym typeface="Montserrat Light"/>
            </a:endParaRPr>
          </a:p>
          <a:p>
            <a:pPr indent="-368300" lvl="1" marL="9144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79 and below ▶▶ “</a:t>
            </a:r>
            <a:r>
              <a:rPr lang="tr-TR" sz="2200">
                <a:solidFill>
                  <a:srgbClr val="434343"/>
                </a:solidFill>
                <a:latin typeface="Montserrat Medium"/>
                <a:ea typeface="Montserrat Medium"/>
                <a:cs typeface="Montserrat Medium"/>
                <a:sym typeface="Montserrat Medium"/>
              </a:rPr>
              <a:t>below B</a:t>
            </a:r>
            <a:r>
              <a:rPr lang="tr-TR" sz="2200">
                <a:solidFill>
                  <a:srgbClr val="434343"/>
                </a:solidFill>
                <a:latin typeface="Montserrat Light"/>
                <a:ea typeface="Montserrat Light"/>
                <a:cs typeface="Montserrat Light"/>
                <a:sym typeface="Montserrat Light"/>
              </a:rPr>
              <a:t>” or “</a:t>
            </a:r>
            <a:r>
              <a:rPr lang="tr-TR" sz="2200">
                <a:solidFill>
                  <a:srgbClr val="434343"/>
                </a:solidFill>
                <a:latin typeface="Montserrat Medium"/>
                <a:ea typeface="Montserrat Medium"/>
                <a:cs typeface="Montserrat Medium"/>
                <a:sym typeface="Montserrat Medium"/>
              </a:rPr>
              <a:t>B-</a:t>
            </a:r>
            <a:r>
              <a:rPr lang="tr-TR" sz="2200">
                <a:solidFill>
                  <a:srgbClr val="434343"/>
                </a:solidFill>
                <a:latin typeface="Montserrat Light"/>
                <a:ea typeface="Montserrat Light"/>
                <a:cs typeface="Montserrat Light"/>
                <a:sym typeface="Montserrat Light"/>
              </a:rPr>
              <a:t>”</a:t>
            </a:r>
            <a:endParaRPr sz="2200">
              <a:solidFill>
                <a:srgbClr val="434343"/>
              </a:solidFill>
              <a:latin typeface="Montserrat Light"/>
              <a:ea typeface="Montserrat Light"/>
              <a:cs typeface="Montserrat Light"/>
              <a:sym typeface="Montserrat Light"/>
            </a:endParaRPr>
          </a:p>
        </p:txBody>
      </p:sp>
      <p:sp>
        <p:nvSpPr>
          <p:cNvPr id="997" name="Google Shape;997;p55"/>
          <p:cNvSpPr txBox="1"/>
          <p:nvPr/>
        </p:nvSpPr>
        <p:spPr>
          <a:xfrm>
            <a:off x="4437100" y="3293175"/>
            <a:ext cx="4602600" cy="591900"/>
          </a:xfrm>
          <a:prstGeom prst="rect">
            <a:avLst/>
          </a:prstGeom>
          <a:solidFill>
            <a:srgbClr val="D9EAD3"/>
          </a:solidFill>
          <a:ln>
            <a:noFill/>
          </a:ln>
          <a:effectLst>
            <a:outerShdw blurRad="57150" rotWithShape="0" algn="bl" dir="5400000" dist="57150">
              <a:srgbClr val="000000">
                <a:alpha val="4941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2400">
                <a:solidFill>
                  <a:srgbClr val="0B5394"/>
                </a:solidFill>
                <a:latin typeface="Montserrat"/>
                <a:ea typeface="Montserrat"/>
                <a:cs typeface="Montserrat"/>
                <a:sym typeface="Montserrat"/>
              </a:rPr>
              <a:t>⚠Use nested </a:t>
            </a:r>
            <a:r>
              <a:rPr lang="tr-TR" sz="2400">
                <a:solidFill>
                  <a:srgbClr val="0B5394"/>
                </a:solidFill>
                <a:highlight>
                  <a:srgbClr val="B6D7A8"/>
                </a:highlight>
                <a:latin typeface="Consolas"/>
                <a:ea typeface="Consolas"/>
                <a:cs typeface="Consolas"/>
                <a:sym typeface="Consolas"/>
              </a:rPr>
              <a:t>if</a:t>
            </a:r>
            <a:r>
              <a:rPr lang="tr-TR" sz="2400">
                <a:solidFill>
                  <a:srgbClr val="0B5394"/>
                </a:solidFill>
                <a:latin typeface="Montserrat"/>
                <a:ea typeface="Montserrat"/>
                <a:cs typeface="Montserrat"/>
                <a:sym typeface="Montserrat"/>
              </a:rPr>
              <a:t>-statement.</a:t>
            </a:r>
            <a:endParaRPr b="0" i="0" sz="1500" u="none" cap="none" strike="noStrike">
              <a:solidFill>
                <a:srgbClr val="434343"/>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5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003" name="Google Shape;1003;p56"/>
          <p:cNvSpPr txBox="1"/>
          <p:nvPr/>
        </p:nvSpPr>
        <p:spPr>
          <a:xfrm>
            <a:off x="431800" y="173800"/>
            <a:ext cx="8274000" cy="4686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Nested </a:t>
            </a:r>
            <a:r>
              <a:rPr lang="tr-TR" sz="4000">
                <a:solidFill>
                  <a:srgbClr val="741B47"/>
                </a:solidFill>
                <a:highlight>
                  <a:srgbClr val="EFEFEF"/>
                </a:highlight>
                <a:latin typeface="Consolas"/>
                <a:ea typeface="Consolas"/>
                <a:cs typeface="Consolas"/>
                <a:sym typeface="Consolas"/>
              </a:rPr>
              <a:t>if-elif-else</a:t>
            </a:r>
            <a:r>
              <a:rPr lang="tr-TR" sz="4000">
                <a:solidFill>
                  <a:srgbClr val="741B47"/>
                </a:solidFill>
                <a:latin typeface="Raleway Medium"/>
                <a:ea typeface="Raleway Medium"/>
                <a:cs typeface="Raleway Medium"/>
                <a:sym typeface="Raleway Medium"/>
              </a:rPr>
              <a:t> Statements</a:t>
            </a:r>
            <a:endParaRPr b="0" i="0" sz="3400" u="none" cap="none" strike="noStrike">
              <a:solidFill>
                <a:srgbClr val="741B47"/>
              </a:solidFill>
              <a:latin typeface="Raleway Medium"/>
              <a:ea typeface="Raleway Medium"/>
              <a:cs typeface="Raleway Medium"/>
              <a:sym typeface="Raleway Medium"/>
            </a:endParaRPr>
          </a:p>
        </p:txBody>
      </p:sp>
      <p:sp>
        <p:nvSpPr>
          <p:cNvPr id="1004" name="Google Shape;1004;p56"/>
          <p:cNvSpPr txBox="1"/>
          <p:nvPr>
            <p:ph idx="4294967295" type="subTitle"/>
          </p:nvPr>
        </p:nvSpPr>
        <p:spPr>
          <a:xfrm>
            <a:off x="299525" y="723900"/>
            <a:ext cx="8577000" cy="6180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The one of the solution code may be like :</a:t>
            </a:r>
            <a:endParaRPr sz="2200">
              <a:solidFill>
                <a:srgbClr val="434343"/>
              </a:solidFill>
              <a:latin typeface="Montserrat Light"/>
              <a:ea typeface="Montserrat Light"/>
              <a:cs typeface="Montserrat Light"/>
              <a:sym typeface="Montserrat Light"/>
            </a:endParaRPr>
          </a:p>
        </p:txBody>
      </p:sp>
      <p:pic>
        <p:nvPicPr>
          <p:cNvPr id="1005" name="Google Shape;1005;p56"/>
          <p:cNvPicPr preferRelativeResize="0"/>
          <p:nvPr/>
        </p:nvPicPr>
        <p:blipFill>
          <a:blip r:embed="rId3">
            <a:alphaModFix/>
          </a:blip>
          <a:stretch>
            <a:fillRect/>
          </a:stretch>
        </p:blipFill>
        <p:spPr>
          <a:xfrm>
            <a:off x="205125" y="1185100"/>
            <a:ext cx="8786476" cy="3097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29" name="Google Shape;629;p12"/>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Structure of the </a:t>
            </a:r>
            <a:r>
              <a:rPr lang="tr-TR" sz="4000">
                <a:solidFill>
                  <a:srgbClr val="741B47"/>
                </a:solidFill>
                <a:highlight>
                  <a:srgbClr val="EFEFEF"/>
                </a:highlight>
                <a:latin typeface="Consolas"/>
                <a:ea typeface="Consolas"/>
                <a:cs typeface="Consolas"/>
                <a:sym typeface="Consolas"/>
              </a:rPr>
              <a:t>if</a:t>
            </a:r>
            <a:r>
              <a:rPr lang="tr-TR" sz="4000">
                <a:solidFill>
                  <a:srgbClr val="741B47"/>
                </a:solidFill>
                <a:latin typeface="Raleway Medium"/>
                <a:ea typeface="Raleway Medium"/>
                <a:cs typeface="Raleway Medium"/>
                <a:sym typeface="Raleway Medium"/>
              </a:rPr>
              <a:t> Statements</a:t>
            </a:r>
            <a:endParaRPr sz="4000">
              <a:solidFill>
                <a:srgbClr val="419DD3"/>
              </a:solidFill>
              <a:latin typeface="Raleway Medium"/>
              <a:ea typeface="Raleway Medium"/>
              <a:cs typeface="Raleway Medium"/>
              <a:sym typeface="Raleway Medium"/>
            </a:endParaRPr>
          </a:p>
        </p:txBody>
      </p:sp>
      <p:sp>
        <p:nvSpPr>
          <p:cNvPr id="630" name="Google Shape;630;p12"/>
          <p:cNvSpPr txBox="1"/>
          <p:nvPr>
            <p:ph idx="4294967295" type="subTitle"/>
          </p:nvPr>
        </p:nvSpPr>
        <p:spPr>
          <a:xfrm>
            <a:off x="67625" y="571600"/>
            <a:ext cx="8783100" cy="1480800"/>
          </a:xfrm>
          <a:prstGeom prst="rect">
            <a:avLst/>
          </a:prstGeom>
          <a:noFill/>
          <a:ln>
            <a:noFill/>
          </a:ln>
        </p:spPr>
        <p:txBody>
          <a:bodyPr anchorCtr="0" anchor="t" bIns="0" lIns="0" spcFirstLastPara="1" rIns="0" wrap="square" tIns="0">
            <a:noAutofit/>
          </a:bodyPr>
          <a:lstStyle/>
          <a:p>
            <a:pPr indent="0" lvl="0" marL="457200" marR="0" rtl="0" algn="just">
              <a:lnSpc>
                <a:spcPct val="110000"/>
              </a:lnSpc>
              <a:spcBef>
                <a:spcPts val="600"/>
              </a:spcBef>
              <a:spcAft>
                <a:spcPts val="0"/>
              </a:spcAft>
              <a:buNone/>
            </a:pPr>
            <a:r>
              <a:t/>
            </a:r>
            <a:endParaRPr>
              <a:solidFill>
                <a:srgbClr val="434343"/>
              </a:solidFill>
              <a:latin typeface="Montserrat Light"/>
              <a:ea typeface="Montserrat Light"/>
              <a:cs typeface="Montserrat Light"/>
              <a:sym typeface="Montserrat Light"/>
            </a:endParaRPr>
          </a:p>
          <a:p>
            <a:pPr indent="-355600" lvl="0" marL="457200" marR="0" rtl="0" algn="just">
              <a:lnSpc>
                <a:spcPct val="110000"/>
              </a:lnSpc>
              <a:spcBef>
                <a:spcPts val="600"/>
              </a:spcBef>
              <a:spcAft>
                <a:spcPts val="0"/>
              </a:spcAft>
              <a:buClr>
                <a:srgbClr val="741B47"/>
              </a:buClr>
              <a:buSzPts val="2000"/>
              <a:buFont typeface="Montserrat Light"/>
              <a:buChar char="▸"/>
            </a:pPr>
            <a:r>
              <a:rPr lang="tr-TR">
                <a:solidFill>
                  <a:srgbClr val="434343"/>
                </a:solidFill>
                <a:latin typeface="Montserrat Light"/>
                <a:ea typeface="Montserrat Light"/>
                <a:cs typeface="Montserrat Light"/>
                <a:sym typeface="Montserrat Light"/>
              </a:rPr>
              <a:t>The basic structure 👇 of an </a:t>
            </a:r>
            <a:r>
              <a:rPr lang="tr-TR">
                <a:solidFill>
                  <a:srgbClr val="434343"/>
                </a:solidFill>
                <a:highlight>
                  <a:srgbClr val="EFEFEF"/>
                </a:highlight>
                <a:latin typeface="Consolas"/>
                <a:ea typeface="Consolas"/>
                <a:cs typeface="Consolas"/>
                <a:sym typeface="Consolas"/>
              </a:rPr>
              <a:t>if</a:t>
            </a:r>
            <a:r>
              <a:rPr lang="tr-TR">
                <a:solidFill>
                  <a:srgbClr val="434343"/>
                </a:solidFill>
                <a:latin typeface="Montserrat Light"/>
                <a:ea typeface="Montserrat Light"/>
                <a:cs typeface="Montserrat Light"/>
                <a:sym typeface="Montserrat Light"/>
              </a:rPr>
              <a:t> statement is : </a:t>
            </a:r>
            <a:endParaRPr b="0" i="0" u="none" cap="none" strike="noStrike">
              <a:solidFill>
                <a:srgbClr val="434343"/>
              </a:solidFill>
              <a:latin typeface="Montserrat Light"/>
              <a:ea typeface="Montserrat Light"/>
              <a:cs typeface="Montserrat Light"/>
              <a:sym typeface="Montserrat Light"/>
            </a:endParaRPr>
          </a:p>
        </p:txBody>
      </p:sp>
      <p:sp>
        <p:nvSpPr>
          <p:cNvPr id="631" name="Google Shape;631;p12"/>
          <p:cNvSpPr txBox="1"/>
          <p:nvPr/>
        </p:nvSpPr>
        <p:spPr>
          <a:xfrm>
            <a:off x="3096250" y="2009750"/>
            <a:ext cx="2626800" cy="6987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000">
                <a:solidFill>
                  <a:srgbClr val="0000FF"/>
                </a:solidFill>
                <a:latin typeface="Consolas"/>
                <a:ea typeface="Consolas"/>
                <a:cs typeface="Consolas"/>
                <a:sym typeface="Consolas"/>
              </a:rPr>
              <a:t>if </a:t>
            </a:r>
            <a:r>
              <a:rPr lang="tr-TR" sz="2000">
                <a:solidFill>
                  <a:srgbClr val="434343"/>
                </a:solidFill>
                <a:latin typeface="Consolas"/>
                <a:ea typeface="Consolas"/>
                <a:cs typeface="Consolas"/>
                <a:sym typeface="Consolas"/>
              </a:rPr>
              <a:t>condition:</a:t>
            </a:r>
            <a:endParaRPr sz="2000">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000">
                <a:solidFill>
                  <a:srgbClr val="FF0000"/>
                </a:solidFill>
                <a:latin typeface="Consolas"/>
                <a:ea typeface="Consolas"/>
                <a:cs typeface="Consolas"/>
                <a:sym typeface="Consolas"/>
              </a:rPr>
              <a:t>    </a:t>
            </a:r>
            <a:r>
              <a:rPr b="0" i="0" lang="tr-TR" sz="2000" u="none" cap="none" strike="noStrike">
                <a:solidFill>
                  <a:srgbClr val="434343"/>
                </a:solidFill>
                <a:latin typeface="Consolas"/>
                <a:ea typeface="Consolas"/>
                <a:cs typeface="Consolas"/>
                <a:sym typeface="Consolas"/>
              </a:rPr>
              <a:t>body</a:t>
            </a:r>
            <a:endParaRPr b="0" i="0" sz="2000" u="none" cap="none" strike="noStrike">
              <a:solidFill>
                <a:srgbClr val="434343"/>
              </a:solidFill>
              <a:latin typeface="Consolas"/>
              <a:ea typeface="Consolas"/>
              <a:cs typeface="Consolas"/>
              <a:sym typeface="Consolas"/>
            </a:endParaRPr>
          </a:p>
        </p:txBody>
      </p:sp>
      <p:sp>
        <p:nvSpPr>
          <p:cNvPr id="632" name="Google Shape;632;p12"/>
          <p:cNvSpPr/>
          <p:nvPr/>
        </p:nvSpPr>
        <p:spPr>
          <a:xfrm rot="-5400000">
            <a:off x="3296050" y="2404750"/>
            <a:ext cx="244500" cy="644100"/>
          </a:xfrm>
          <a:prstGeom prst="leftBrace">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2"/>
          <p:cNvSpPr txBox="1"/>
          <p:nvPr/>
        </p:nvSpPr>
        <p:spPr>
          <a:xfrm>
            <a:off x="1958775" y="2158250"/>
            <a:ext cx="1203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200">
                <a:latin typeface="Montserrat"/>
                <a:ea typeface="Montserrat"/>
                <a:cs typeface="Montserrat"/>
                <a:sym typeface="Montserrat"/>
              </a:rPr>
              <a:t>A 4-space indentation</a:t>
            </a:r>
            <a:endParaRPr sz="1200">
              <a:latin typeface="Montserrat"/>
              <a:ea typeface="Montserrat"/>
              <a:cs typeface="Montserrat"/>
              <a:sym typeface="Montserrat"/>
            </a:endParaRPr>
          </a:p>
        </p:txBody>
      </p:sp>
      <p:sp>
        <p:nvSpPr>
          <p:cNvPr id="634" name="Google Shape;634;p12"/>
          <p:cNvSpPr/>
          <p:nvPr/>
        </p:nvSpPr>
        <p:spPr>
          <a:xfrm>
            <a:off x="2867950" y="2619350"/>
            <a:ext cx="583325" cy="403850"/>
          </a:xfrm>
          <a:custGeom>
            <a:rect b="b" l="l" r="r" t="t"/>
            <a:pathLst>
              <a:path extrusionOk="0" h="16154" w="23333">
                <a:moveTo>
                  <a:pt x="22191" y="10908"/>
                </a:moveTo>
                <a:cubicBezTo>
                  <a:pt x="22066" y="11723"/>
                  <a:pt x="25138" y="17615"/>
                  <a:pt x="21439" y="15797"/>
                </a:cubicBezTo>
                <a:cubicBezTo>
                  <a:pt x="17741" y="13979"/>
                  <a:pt x="3573" y="2633"/>
                  <a:pt x="0" y="0"/>
                </a:cubicBezTo>
              </a:path>
            </a:pathLst>
          </a:custGeom>
          <a:noFill/>
          <a:ln cap="flat" cmpd="sng" w="19050">
            <a:solidFill>
              <a:srgbClr val="FF0000"/>
            </a:solidFill>
            <a:prstDash val="solid"/>
            <a:round/>
            <a:headEnd len="med" w="med" type="none"/>
            <a:tailEnd len="med" w="med" type="stealth"/>
          </a:ln>
        </p:spPr>
      </p:sp>
      <p:sp>
        <p:nvSpPr>
          <p:cNvPr id="635" name="Google Shape;635;p12"/>
          <p:cNvSpPr/>
          <p:nvPr/>
        </p:nvSpPr>
        <p:spPr>
          <a:xfrm>
            <a:off x="4842600" y="2125100"/>
            <a:ext cx="178500" cy="216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2"/>
          <p:cNvSpPr/>
          <p:nvPr/>
        </p:nvSpPr>
        <p:spPr>
          <a:xfrm flipH="1">
            <a:off x="4899065" y="2161750"/>
            <a:ext cx="1081310" cy="328047"/>
          </a:xfrm>
          <a:custGeom>
            <a:rect b="b" l="l" r="r" t="t"/>
            <a:pathLst>
              <a:path extrusionOk="0" h="16154" w="23333">
                <a:moveTo>
                  <a:pt x="22191" y="10908"/>
                </a:moveTo>
                <a:cubicBezTo>
                  <a:pt x="22066" y="11723"/>
                  <a:pt x="25138" y="17615"/>
                  <a:pt x="21439" y="15797"/>
                </a:cubicBezTo>
                <a:cubicBezTo>
                  <a:pt x="17741" y="13979"/>
                  <a:pt x="3573" y="2633"/>
                  <a:pt x="0" y="0"/>
                </a:cubicBezTo>
              </a:path>
            </a:pathLst>
          </a:custGeom>
          <a:noFill/>
          <a:ln cap="flat" cmpd="sng" w="19050">
            <a:solidFill>
              <a:srgbClr val="FF0000"/>
            </a:solidFill>
            <a:prstDash val="solid"/>
            <a:round/>
            <a:headEnd len="med" w="med" type="none"/>
            <a:tailEnd len="med" w="med" type="stealth"/>
          </a:ln>
        </p:spPr>
      </p:sp>
      <p:sp>
        <p:nvSpPr>
          <p:cNvPr id="637" name="Google Shape;637;p12"/>
          <p:cNvSpPr txBox="1"/>
          <p:nvPr/>
        </p:nvSpPr>
        <p:spPr>
          <a:xfrm>
            <a:off x="5921175" y="1929650"/>
            <a:ext cx="9243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200">
                <a:latin typeface="Montserrat"/>
                <a:ea typeface="Montserrat"/>
                <a:cs typeface="Montserrat"/>
                <a:sym typeface="Montserrat"/>
              </a:rPr>
              <a:t>A colon</a:t>
            </a:r>
            <a:endParaRPr sz="12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43" name="Google Shape;643;p13"/>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Structure of the </a:t>
            </a:r>
            <a:r>
              <a:rPr lang="tr-TR" sz="4000">
                <a:solidFill>
                  <a:srgbClr val="741B47"/>
                </a:solidFill>
                <a:highlight>
                  <a:srgbClr val="EFEFEF"/>
                </a:highlight>
                <a:latin typeface="Consolas"/>
                <a:ea typeface="Consolas"/>
                <a:cs typeface="Consolas"/>
                <a:sym typeface="Consolas"/>
              </a:rPr>
              <a:t>if</a:t>
            </a:r>
            <a:r>
              <a:rPr lang="tr-TR" sz="4000">
                <a:solidFill>
                  <a:srgbClr val="741B47"/>
                </a:solidFill>
                <a:latin typeface="Raleway Medium"/>
                <a:ea typeface="Raleway Medium"/>
                <a:cs typeface="Raleway Medium"/>
                <a:sym typeface="Raleway Medium"/>
              </a:rPr>
              <a:t> Statements</a:t>
            </a:r>
            <a:endParaRPr sz="4000">
              <a:solidFill>
                <a:srgbClr val="419DD3"/>
              </a:solidFill>
              <a:latin typeface="Raleway Medium"/>
              <a:ea typeface="Raleway Medium"/>
              <a:cs typeface="Raleway Medium"/>
              <a:sym typeface="Raleway Medium"/>
            </a:endParaRPr>
          </a:p>
        </p:txBody>
      </p:sp>
      <p:sp>
        <p:nvSpPr>
          <p:cNvPr id="644" name="Google Shape;644;p13"/>
          <p:cNvSpPr txBox="1"/>
          <p:nvPr>
            <p:ph idx="4294967295" type="subTitle"/>
          </p:nvPr>
        </p:nvSpPr>
        <p:spPr>
          <a:xfrm>
            <a:off x="143825" y="724000"/>
            <a:ext cx="8783100" cy="7242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Here’s the simple </a:t>
            </a:r>
            <a:r>
              <a:rPr lang="tr-TR" sz="2200">
                <a:solidFill>
                  <a:srgbClr val="434343"/>
                </a:solidFill>
                <a:latin typeface="Montserrat Medium"/>
                <a:ea typeface="Montserrat Medium"/>
                <a:cs typeface="Montserrat Medium"/>
                <a:sym typeface="Montserrat Medium"/>
              </a:rPr>
              <a:t>pre-class</a:t>
            </a:r>
            <a:r>
              <a:rPr lang="tr-TR" sz="2200">
                <a:solidFill>
                  <a:srgbClr val="434343"/>
                </a:solidFill>
                <a:latin typeface="Montserrat Light"/>
                <a:ea typeface="Montserrat Light"/>
                <a:cs typeface="Montserrat Light"/>
                <a:sym typeface="Montserrat Light"/>
              </a:rPr>
              <a:t> examples of the </a:t>
            </a:r>
            <a:r>
              <a:rPr lang="tr-TR" sz="2200">
                <a:solidFill>
                  <a:srgbClr val="434343"/>
                </a:solidFill>
                <a:highlight>
                  <a:srgbClr val="EFEFEF"/>
                </a:highlight>
                <a:latin typeface="Consolas"/>
                <a:ea typeface="Consolas"/>
                <a:cs typeface="Consolas"/>
                <a:sym typeface="Consolas"/>
              </a:rPr>
              <a:t>if</a:t>
            </a:r>
            <a:r>
              <a:rPr lang="tr-TR" sz="2200">
                <a:solidFill>
                  <a:srgbClr val="434343"/>
                </a:solidFill>
                <a:latin typeface="Montserrat Light"/>
                <a:ea typeface="Montserrat Light"/>
                <a:cs typeface="Montserrat Light"/>
                <a:sym typeface="Montserrat Light"/>
              </a:rPr>
              <a:t> Statements :</a:t>
            </a:r>
            <a:r>
              <a:rPr lang="tr-TR" sz="2200">
                <a:solidFill>
                  <a:srgbClr val="434343"/>
                </a:solidFill>
                <a:latin typeface="Montserrat Light"/>
                <a:ea typeface="Montserrat Light"/>
                <a:cs typeface="Montserrat Light"/>
                <a:sym typeface="Montserrat Light"/>
              </a:rPr>
              <a:t> </a:t>
            </a:r>
            <a:endParaRPr b="0" i="0" sz="2200" u="none" cap="none" strike="noStrike">
              <a:solidFill>
                <a:srgbClr val="434343"/>
              </a:solidFill>
              <a:latin typeface="Montserrat Light"/>
              <a:ea typeface="Montserrat Light"/>
              <a:cs typeface="Montserrat Light"/>
              <a:sym typeface="Montserrat Light"/>
            </a:endParaRPr>
          </a:p>
        </p:txBody>
      </p:sp>
      <p:pic>
        <p:nvPicPr>
          <p:cNvPr id="645" name="Google Shape;645;p13"/>
          <p:cNvPicPr preferRelativeResize="0"/>
          <p:nvPr/>
        </p:nvPicPr>
        <p:blipFill>
          <a:blip r:embed="rId3">
            <a:alphaModFix/>
          </a:blip>
          <a:stretch>
            <a:fillRect/>
          </a:stretch>
        </p:blipFill>
        <p:spPr>
          <a:xfrm>
            <a:off x="152400" y="1295800"/>
            <a:ext cx="8839200" cy="70183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51" name="Google Shape;651;p14"/>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Structure of the </a:t>
            </a:r>
            <a:r>
              <a:rPr lang="tr-TR" sz="4000">
                <a:solidFill>
                  <a:srgbClr val="741B47"/>
                </a:solidFill>
                <a:highlight>
                  <a:srgbClr val="EFEFEF"/>
                </a:highlight>
                <a:latin typeface="Consolas"/>
                <a:ea typeface="Consolas"/>
                <a:cs typeface="Consolas"/>
                <a:sym typeface="Consolas"/>
              </a:rPr>
              <a:t>if</a:t>
            </a:r>
            <a:r>
              <a:rPr lang="tr-TR" sz="4000">
                <a:solidFill>
                  <a:srgbClr val="741B47"/>
                </a:solidFill>
                <a:latin typeface="Raleway Medium"/>
                <a:ea typeface="Raleway Medium"/>
                <a:cs typeface="Raleway Medium"/>
                <a:sym typeface="Raleway Medium"/>
              </a:rPr>
              <a:t> Statements</a:t>
            </a:r>
            <a:endParaRPr sz="4000">
              <a:solidFill>
                <a:srgbClr val="419DD3"/>
              </a:solidFill>
              <a:latin typeface="Raleway Medium"/>
              <a:ea typeface="Raleway Medium"/>
              <a:cs typeface="Raleway Medium"/>
              <a:sym typeface="Raleway Medium"/>
            </a:endParaRPr>
          </a:p>
        </p:txBody>
      </p:sp>
      <p:sp>
        <p:nvSpPr>
          <p:cNvPr id="652" name="Google Shape;652;p14"/>
          <p:cNvSpPr txBox="1"/>
          <p:nvPr>
            <p:ph idx="4294967295" type="subTitle"/>
          </p:nvPr>
        </p:nvSpPr>
        <p:spPr>
          <a:xfrm>
            <a:off x="143825" y="724000"/>
            <a:ext cx="8783100" cy="7242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Here’s the simple </a:t>
            </a:r>
            <a:r>
              <a:rPr lang="tr-TR" sz="2200">
                <a:solidFill>
                  <a:srgbClr val="434343"/>
                </a:solidFill>
                <a:latin typeface="Montserrat Medium"/>
                <a:ea typeface="Montserrat Medium"/>
                <a:cs typeface="Montserrat Medium"/>
                <a:sym typeface="Montserrat Medium"/>
              </a:rPr>
              <a:t>pre-class</a:t>
            </a:r>
            <a:r>
              <a:rPr lang="tr-TR" sz="2200">
                <a:solidFill>
                  <a:srgbClr val="434343"/>
                </a:solidFill>
                <a:latin typeface="Montserrat Light"/>
                <a:ea typeface="Montserrat Light"/>
                <a:cs typeface="Montserrat Light"/>
                <a:sym typeface="Montserrat Light"/>
              </a:rPr>
              <a:t> examples of the </a:t>
            </a:r>
            <a:r>
              <a:rPr lang="tr-TR" sz="2200">
                <a:solidFill>
                  <a:srgbClr val="434343"/>
                </a:solidFill>
                <a:highlight>
                  <a:srgbClr val="EFEFEF"/>
                </a:highlight>
                <a:latin typeface="Consolas"/>
                <a:ea typeface="Consolas"/>
                <a:cs typeface="Consolas"/>
                <a:sym typeface="Consolas"/>
              </a:rPr>
              <a:t>if</a:t>
            </a:r>
            <a:r>
              <a:rPr lang="tr-TR" sz="2200">
                <a:solidFill>
                  <a:srgbClr val="434343"/>
                </a:solidFill>
                <a:latin typeface="Montserrat Light"/>
                <a:ea typeface="Montserrat Light"/>
                <a:cs typeface="Montserrat Light"/>
                <a:sym typeface="Montserrat Light"/>
              </a:rPr>
              <a:t> Statements : </a:t>
            </a:r>
            <a:endParaRPr b="0" i="0" sz="2200" u="none" cap="none" strike="noStrike">
              <a:solidFill>
                <a:srgbClr val="434343"/>
              </a:solidFill>
              <a:latin typeface="Montserrat Light"/>
              <a:ea typeface="Montserrat Light"/>
              <a:cs typeface="Montserrat Light"/>
              <a:sym typeface="Montserrat Light"/>
            </a:endParaRPr>
          </a:p>
        </p:txBody>
      </p:sp>
      <p:pic>
        <p:nvPicPr>
          <p:cNvPr id="653" name="Google Shape;653;p14"/>
          <p:cNvPicPr preferRelativeResize="0"/>
          <p:nvPr/>
        </p:nvPicPr>
        <p:blipFill>
          <a:blip r:embed="rId3">
            <a:alphaModFix/>
          </a:blip>
          <a:stretch>
            <a:fillRect/>
          </a:stretch>
        </p:blipFill>
        <p:spPr>
          <a:xfrm>
            <a:off x="152400" y="1295800"/>
            <a:ext cx="8839200" cy="701835"/>
          </a:xfrm>
          <a:prstGeom prst="rect">
            <a:avLst/>
          </a:prstGeom>
          <a:noFill/>
          <a:ln>
            <a:noFill/>
          </a:ln>
        </p:spPr>
      </p:pic>
      <p:pic>
        <p:nvPicPr>
          <p:cNvPr id="654" name="Google Shape;654;p14"/>
          <p:cNvPicPr preferRelativeResize="0"/>
          <p:nvPr/>
        </p:nvPicPr>
        <p:blipFill>
          <a:blip r:embed="rId4">
            <a:alphaModFix/>
          </a:blip>
          <a:stretch>
            <a:fillRect/>
          </a:stretch>
        </p:blipFill>
        <p:spPr>
          <a:xfrm>
            <a:off x="152400" y="2150035"/>
            <a:ext cx="8839200" cy="5153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660" name="Google Shape;660;p15"/>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a:t>
            </a:r>
            <a:r>
              <a:rPr lang="tr-TR" sz="4000">
                <a:solidFill>
                  <a:srgbClr val="741B47"/>
                </a:solidFill>
                <a:latin typeface="Raleway Medium"/>
                <a:ea typeface="Raleway Medium"/>
                <a:cs typeface="Raleway Medium"/>
                <a:sym typeface="Raleway Medium"/>
              </a:rPr>
              <a:t> Statements</a:t>
            </a:r>
            <a:endParaRPr sz="3300">
              <a:solidFill>
                <a:srgbClr val="419DD3"/>
              </a:solidFill>
              <a:latin typeface="Montserrat"/>
              <a:ea typeface="Montserrat"/>
              <a:cs typeface="Montserrat"/>
              <a:sym typeface="Montserrat"/>
            </a:endParaRPr>
          </a:p>
        </p:txBody>
      </p:sp>
      <p:sp>
        <p:nvSpPr>
          <p:cNvPr id="661" name="Google Shape;661;p15"/>
          <p:cNvSpPr txBox="1"/>
          <p:nvPr>
            <p:ph idx="4294967295" type="subTitle"/>
          </p:nvPr>
        </p:nvSpPr>
        <p:spPr>
          <a:xfrm>
            <a:off x="220025" y="647800"/>
            <a:ext cx="8764500" cy="26355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Char char="▸"/>
            </a:pPr>
            <a:r>
              <a:rPr b="1" lang="tr-TR" sz="2200">
                <a:solidFill>
                  <a:srgbClr val="073763"/>
                </a:solidFill>
                <a:latin typeface="Montserrat"/>
                <a:ea typeface="Montserrat"/>
                <a:cs typeface="Montserrat"/>
                <a:sym typeface="Montserrat"/>
              </a:rPr>
              <a:t>Task</a:t>
            </a:r>
            <a:r>
              <a:rPr b="1" lang="tr-TR" sz="2200">
                <a:solidFill>
                  <a:srgbClr val="434343"/>
                </a:solidFill>
                <a:latin typeface="Montserrat"/>
                <a:ea typeface="Montserrat"/>
                <a:cs typeface="Montserrat"/>
                <a:sym typeface="Montserrat"/>
              </a:rPr>
              <a:t> </a:t>
            </a:r>
            <a:r>
              <a:rPr lang="tr-TR" sz="2200">
                <a:solidFill>
                  <a:srgbClr val="434343"/>
                </a:solidFill>
                <a:latin typeface="Montserrat Light"/>
                <a:ea typeface="Montserrat Light"/>
                <a:cs typeface="Montserrat Light"/>
                <a:sym typeface="Montserrat Light"/>
              </a:rPr>
              <a:t>:</a:t>
            </a:r>
            <a:r>
              <a:rPr lang="tr-TR" sz="2200">
                <a:solidFill>
                  <a:srgbClr val="373A3C"/>
                </a:solidFill>
                <a:latin typeface="Montserrat"/>
                <a:ea typeface="Montserrat"/>
                <a:cs typeface="Montserrat"/>
                <a:sym typeface="Montserrat"/>
              </a:rPr>
              <a:t> Cooking a </a:t>
            </a:r>
            <a:r>
              <a:rPr lang="tr-TR" sz="2200">
                <a:solidFill>
                  <a:srgbClr val="373A3C"/>
                </a:solidFill>
                <a:latin typeface="Montserrat Medium"/>
                <a:ea typeface="Montserrat Medium"/>
                <a:cs typeface="Montserrat Medium"/>
                <a:sym typeface="Montserrat Medium"/>
              </a:rPr>
              <a:t>ham</a:t>
            </a:r>
            <a:r>
              <a:rPr lang="tr-TR" sz="2200">
                <a:solidFill>
                  <a:srgbClr val="373A3C"/>
                </a:solidFill>
                <a:latin typeface="Montserrat"/>
                <a:ea typeface="Montserrat"/>
                <a:cs typeface="Montserrat"/>
                <a:sym typeface="Montserrat"/>
              </a:rPr>
              <a:t>burger. </a:t>
            </a:r>
            <a:endParaRPr sz="2200">
              <a:solidFill>
                <a:srgbClr val="373A3C"/>
              </a:solidFill>
              <a:latin typeface="Montserrat"/>
              <a:ea typeface="Montserrat"/>
              <a:cs typeface="Montserrat"/>
              <a:sym typeface="Montserrat"/>
            </a:endParaRPr>
          </a:p>
          <a:p>
            <a:pPr indent="-330200" lvl="1" marL="914400" marR="0" rtl="0" algn="l">
              <a:lnSpc>
                <a:spcPct val="110000"/>
              </a:lnSpc>
              <a:spcBef>
                <a:spcPts val="0"/>
              </a:spcBef>
              <a:spcAft>
                <a:spcPts val="0"/>
              </a:spcAft>
              <a:buClr>
                <a:srgbClr val="741B47"/>
              </a:buClr>
              <a:buSzPts val="1600"/>
              <a:buFont typeface="Montserrat"/>
              <a:buChar char="▹"/>
            </a:pPr>
            <a:r>
              <a:rPr lang="tr-TR" sz="1600">
                <a:solidFill>
                  <a:srgbClr val="373A3C"/>
                </a:solidFill>
                <a:latin typeface="Montserrat"/>
                <a:ea typeface="Montserrat"/>
                <a:cs typeface="Montserrat"/>
                <a:sym typeface="Montserrat"/>
              </a:rPr>
              <a:t>We need some ingredients that are not in our kitchen.</a:t>
            </a:r>
            <a:endParaRPr sz="1600">
              <a:solidFill>
                <a:srgbClr val="434343"/>
              </a:solidFill>
              <a:latin typeface="Montserrat Light"/>
              <a:ea typeface="Montserrat Light"/>
              <a:cs typeface="Montserrat Light"/>
              <a:sym typeface="Montserrat Light"/>
            </a:endParaRPr>
          </a:p>
          <a:p>
            <a:pPr indent="-330200" lvl="1" marL="914400" marR="0" rtl="0" algn="l">
              <a:lnSpc>
                <a:spcPct val="110000"/>
              </a:lnSpc>
              <a:spcBef>
                <a:spcPts val="0"/>
              </a:spcBef>
              <a:spcAft>
                <a:spcPts val="0"/>
              </a:spcAft>
              <a:buClr>
                <a:srgbClr val="741B47"/>
              </a:buClr>
              <a:buSzPts val="1600"/>
              <a:buChar char="▹"/>
            </a:pPr>
            <a:r>
              <a:rPr lang="tr-TR" sz="1600">
                <a:solidFill>
                  <a:srgbClr val="373A3C"/>
                </a:solidFill>
                <a:latin typeface="Montserrat"/>
                <a:ea typeface="Montserrat"/>
                <a:cs typeface="Montserrat"/>
                <a:sym typeface="Montserrat"/>
              </a:rPr>
              <a:t>There is only one </a:t>
            </a:r>
            <a:r>
              <a:rPr b="1" lang="tr-TR" sz="1600">
                <a:solidFill>
                  <a:srgbClr val="373A3C"/>
                </a:solidFill>
                <a:latin typeface="Montserrat"/>
                <a:ea typeface="Montserrat"/>
                <a:cs typeface="Montserrat"/>
                <a:sym typeface="Montserrat"/>
              </a:rPr>
              <a:t>grocery store</a:t>
            </a:r>
            <a:r>
              <a:rPr lang="tr-TR" sz="1600">
                <a:solidFill>
                  <a:srgbClr val="373A3C"/>
                </a:solidFill>
                <a:latin typeface="Montserrat"/>
                <a:ea typeface="Montserrat"/>
                <a:cs typeface="Montserrat"/>
                <a:sym typeface="Montserrat"/>
              </a:rPr>
              <a:t> in our village and its availability is crucial. </a:t>
            </a:r>
            <a:endParaRPr sz="1600">
              <a:solidFill>
                <a:srgbClr val="373A3C"/>
              </a:solidFill>
              <a:latin typeface="Montserrat"/>
              <a:ea typeface="Montserrat"/>
              <a:cs typeface="Montserrat"/>
              <a:sym typeface="Montserrat"/>
            </a:endParaRPr>
          </a:p>
          <a:p>
            <a:pPr indent="-330200" lvl="1" marL="914400" marR="0" rtl="0" algn="l">
              <a:lnSpc>
                <a:spcPct val="110000"/>
              </a:lnSpc>
              <a:spcBef>
                <a:spcPts val="0"/>
              </a:spcBef>
              <a:spcAft>
                <a:spcPts val="0"/>
              </a:spcAft>
              <a:buClr>
                <a:srgbClr val="741B47"/>
              </a:buClr>
              <a:buSzPts val="1600"/>
              <a:buFont typeface="Montserrat"/>
              <a:buChar char="▹"/>
            </a:pPr>
            <a:r>
              <a:rPr lang="tr-TR" sz="1600">
                <a:solidFill>
                  <a:srgbClr val="373A3C"/>
                </a:solidFill>
                <a:latin typeface="Montserrat"/>
                <a:ea typeface="Montserrat"/>
                <a:cs typeface="Montserrat"/>
                <a:sym typeface="Montserrat"/>
              </a:rPr>
              <a:t>Ingredients (stated below) required for cooking hamburgers with </a:t>
            </a:r>
            <a:r>
              <a:rPr b="1" lang="tr-TR" sz="1600">
                <a:solidFill>
                  <a:srgbClr val="373A3C"/>
                </a:solidFill>
                <a:latin typeface="Montserrat"/>
                <a:ea typeface="Montserrat"/>
                <a:cs typeface="Montserrat"/>
                <a:sym typeface="Montserrat"/>
              </a:rPr>
              <a:t>greens</a:t>
            </a:r>
            <a:r>
              <a:rPr lang="tr-TR" sz="1600">
                <a:solidFill>
                  <a:srgbClr val="373A3C"/>
                </a:solidFill>
                <a:latin typeface="Montserrat"/>
                <a:ea typeface="Montserrat"/>
                <a:cs typeface="Montserrat"/>
                <a:sym typeface="Montserrat"/>
              </a:rPr>
              <a:t> (it does not matter which one. </a:t>
            </a:r>
            <a:r>
              <a:rPr b="1" lang="tr-TR" sz="1600">
                <a:solidFill>
                  <a:srgbClr val="373A3C"/>
                </a:solidFill>
                <a:latin typeface="Montserrat"/>
                <a:ea typeface="Montserrat"/>
                <a:cs typeface="Montserrat"/>
                <a:sym typeface="Montserrat"/>
              </a:rPr>
              <a:t>lettuce</a:t>
            </a:r>
            <a:r>
              <a:rPr lang="tr-TR" sz="1600">
                <a:solidFill>
                  <a:srgbClr val="373A3C"/>
                </a:solidFill>
                <a:latin typeface="Montserrat"/>
                <a:ea typeface="Montserrat"/>
                <a:cs typeface="Montserrat"/>
                <a:sym typeface="Montserrat"/>
              </a:rPr>
              <a:t> / </a:t>
            </a:r>
            <a:r>
              <a:rPr b="1" lang="tr-TR" sz="1600">
                <a:solidFill>
                  <a:srgbClr val="373A3C"/>
                </a:solidFill>
                <a:latin typeface="Montserrat"/>
                <a:ea typeface="Montserrat"/>
                <a:cs typeface="Montserrat"/>
                <a:sym typeface="Montserrat"/>
              </a:rPr>
              <a:t>onion</a:t>
            </a:r>
            <a:r>
              <a:rPr lang="tr-TR" sz="1600">
                <a:solidFill>
                  <a:srgbClr val="373A3C"/>
                </a:solidFill>
                <a:latin typeface="Montserrat"/>
                <a:ea typeface="Montserrat"/>
                <a:cs typeface="Montserrat"/>
                <a:sym typeface="Montserrat"/>
              </a:rPr>
              <a:t>)</a:t>
            </a:r>
            <a:endParaRPr sz="1600">
              <a:solidFill>
                <a:srgbClr val="373A3C"/>
              </a:solidFill>
              <a:latin typeface="Montserrat"/>
              <a:ea typeface="Montserrat"/>
              <a:cs typeface="Montserrat"/>
              <a:sym typeface="Montserrat"/>
            </a:endParaRPr>
          </a:p>
          <a:p>
            <a:pPr indent="-330200" lvl="1" marL="914400" marR="0" rtl="0" algn="l">
              <a:lnSpc>
                <a:spcPct val="110000"/>
              </a:lnSpc>
              <a:spcBef>
                <a:spcPts val="0"/>
              </a:spcBef>
              <a:spcAft>
                <a:spcPts val="0"/>
              </a:spcAft>
              <a:buClr>
                <a:srgbClr val="741B47"/>
              </a:buClr>
              <a:buSzPts val="1600"/>
              <a:buFont typeface="Montserrat"/>
              <a:buChar char="▹"/>
            </a:pPr>
            <a:r>
              <a:rPr lang="tr-TR" sz="1600">
                <a:solidFill>
                  <a:srgbClr val="373A3C"/>
                </a:solidFill>
                <a:latin typeface="Montserrat"/>
                <a:ea typeface="Montserrat"/>
                <a:cs typeface="Montserrat"/>
                <a:sym typeface="Montserrat"/>
              </a:rPr>
              <a:t>Set a </a:t>
            </a:r>
            <a:r>
              <a:rPr lang="tr-TR" sz="1600">
                <a:solidFill>
                  <a:srgbClr val="373A3C"/>
                </a:solidFill>
                <a:latin typeface="Montserrat Medium"/>
                <a:ea typeface="Montserrat Medium"/>
                <a:cs typeface="Montserrat Medium"/>
                <a:sym typeface="Montserrat Medium"/>
              </a:rPr>
              <a:t>logical boolean algorithm</a:t>
            </a:r>
            <a:r>
              <a:rPr lang="tr-TR" sz="1600">
                <a:solidFill>
                  <a:srgbClr val="373A3C"/>
                </a:solidFill>
                <a:latin typeface="Montserrat"/>
                <a:ea typeface="Montserrat"/>
                <a:cs typeface="Montserrat"/>
                <a:sym typeface="Montserrat"/>
              </a:rPr>
              <a:t> onto </a:t>
            </a:r>
            <a:r>
              <a:rPr b="1" lang="tr-TR" sz="1600">
                <a:solidFill>
                  <a:srgbClr val="373A3C"/>
                </a:solidFill>
                <a:latin typeface="Montserrat"/>
                <a:ea typeface="Montserrat"/>
                <a:cs typeface="Montserrat"/>
                <a:sym typeface="Montserrat"/>
              </a:rPr>
              <a:t>hamburger</a:t>
            </a:r>
            <a:r>
              <a:rPr lang="tr-TR" sz="1600">
                <a:solidFill>
                  <a:srgbClr val="373A3C"/>
                </a:solidFill>
                <a:latin typeface="Montserrat"/>
                <a:ea typeface="Montserrat"/>
                <a:cs typeface="Montserrat"/>
                <a:sym typeface="Montserrat"/>
              </a:rPr>
              <a:t> to be able to eat.</a:t>
            </a:r>
            <a:endParaRPr sz="1600">
              <a:solidFill>
                <a:srgbClr val="373A3C"/>
              </a:solidFill>
              <a:latin typeface="Montserrat"/>
              <a:ea typeface="Montserrat"/>
              <a:cs typeface="Montserrat"/>
              <a:sym typeface="Montserrat"/>
            </a:endParaRPr>
          </a:p>
          <a:p>
            <a:pPr indent="-330200" lvl="1" marL="914400" marR="0" rtl="0" algn="l">
              <a:lnSpc>
                <a:spcPct val="110000"/>
              </a:lnSpc>
              <a:spcBef>
                <a:spcPts val="0"/>
              </a:spcBef>
              <a:spcAft>
                <a:spcPts val="0"/>
              </a:spcAft>
              <a:buClr>
                <a:srgbClr val="741B47"/>
              </a:buClr>
              <a:buSzPts val="1600"/>
              <a:buFont typeface="Montserrat"/>
              <a:buChar char="▹"/>
            </a:pPr>
            <a:r>
              <a:rPr lang="tr-TR" sz="1600">
                <a:solidFill>
                  <a:srgbClr val="373A3C"/>
                </a:solidFill>
                <a:latin typeface="Montserrat"/>
                <a:ea typeface="Montserrat"/>
                <a:cs typeface="Montserrat"/>
                <a:sym typeface="Montserrat"/>
              </a:rPr>
              <a:t>Set a condition </a:t>
            </a:r>
            <a:r>
              <a:rPr lang="tr-TR" sz="1600">
                <a:solidFill>
                  <a:srgbClr val="373A3C"/>
                </a:solidFill>
                <a:latin typeface="Consolas"/>
                <a:ea typeface="Consolas"/>
                <a:cs typeface="Consolas"/>
                <a:sym typeface="Consolas"/>
              </a:rPr>
              <a:t>hamburger</a:t>
            </a:r>
            <a:r>
              <a:rPr lang="tr-TR" sz="1600">
                <a:solidFill>
                  <a:srgbClr val="373A3C"/>
                </a:solidFill>
                <a:latin typeface="Montserrat"/>
                <a:ea typeface="Montserrat"/>
                <a:cs typeface="Montserrat"/>
                <a:sym typeface="Montserrat"/>
              </a:rPr>
              <a:t> variable with if statement that gives us a message “</a:t>
            </a:r>
            <a:r>
              <a:rPr lang="tr-TR" sz="1600">
                <a:solidFill>
                  <a:srgbClr val="373A3C"/>
                </a:solidFill>
                <a:latin typeface="Montserrat Medium"/>
                <a:ea typeface="Montserrat Medium"/>
                <a:cs typeface="Montserrat Medium"/>
                <a:sym typeface="Montserrat Medium"/>
              </a:rPr>
              <a:t>Bon Appetit.</a:t>
            </a:r>
            <a:r>
              <a:rPr lang="tr-TR" sz="1600">
                <a:solidFill>
                  <a:srgbClr val="373A3C"/>
                </a:solidFill>
                <a:latin typeface="Montserrat"/>
                <a:ea typeface="Montserrat"/>
                <a:cs typeface="Montserrat"/>
                <a:sym typeface="Montserrat"/>
              </a:rPr>
              <a:t>” if we can cook hamburger, do nothing if we can not.</a:t>
            </a:r>
            <a:endParaRPr sz="1600">
              <a:solidFill>
                <a:srgbClr val="000000"/>
              </a:solidFill>
              <a:latin typeface="Arial"/>
              <a:ea typeface="Arial"/>
              <a:cs typeface="Arial"/>
              <a:sym typeface="Arial"/>
            </a:endParaRPr>
          </a:p>
          <a:p>
            <a:pPr indent="0" lvl="0" marL="914400" marR="0" rtl="0" algn="l">
              <a:lnSpc>
                <a:spcPct val="110000"/>
              </a:lnSpc>
              <a:spcBef>
                <a:spcPts val="600"/>
              </a:spcBef>
              <a:spcAft>
                <a:spcPts val="0"/>
              </a:spcAft>
              <a:buNone/>
            </a:pPr>
            <a:r>
              <a:t/>
            </a:r>
            <a:endParaRPr sz="1600">
              <a:solidFill>
                <a:srgbClr val="434343"/>
              </a:solidFill>
              <a:latin typeface="Montserrat Light"/>
              <a:ea typeface="Montserrat Light"/>
              <a:cs typeface="Montserrat Light"/>
              <a:sym typeface="Montserrat Light"/>
            </a:endParaRPr>
          </a:p>
        </p:txBody>
      </p:sp>
      <p:sp>
        <p:nvSpPr>
          <p:cNvPr id="662" name="Google Shape;662;p15"/>
          <p:cNvSpPr txBox="1"/>
          <p:nvPr/>
        </p:nvSpPr>
        <p:spPr>
          <a:xfrm>
            <a:off x="377350" y="3283300"/>
            <a:ext cx="7665900" cy="16926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101600" marR="101600" rtl="0" algn="l">
              <a:lnSpc>
                <a:spcPct val="115000"/>
              </a:lnSpc>
              <a:spcBef>
                <a:spcPts val="0"/>
              </a:spcBef>
              <a:spcAft>
                <a:spcPts val="0"/>
              </a:spcAft>
              <a:buNone/>
            </a:pPr>
            <a:r>
              <a:rPr lang="tr-TR" sz="1600">
                <a:solidFill>
                  <a:srgbClr val="373A3C"/>
                </a:solidFill>
                <a:latin typeface="Consolas"/>
                <a:ea typeface="Consolas"/>
                <a:cs typeface="Consolas"/>
                <a:sym typeface="Consolas"/>
              </a:rPr>
              <a:t>#ingredients and requirements:</a:t>
            </a:r>
            <a:endParaRPr sz="1600">
              <a:solidFill>
                <a:srgbClr val="373A3C"/>
              </a:solidFill>
              <a:latin typeface="Consolas"/>
              <a:ea typeface="Consolas"/>
              <a:cs typeface="Consolas"/>
              <a:sym typeface="Consolas"/>
            </a:endParaRPr>
          </a:p>
          <a:p>
            <a:pPr indent="0" lvl="0" marL="101600" marR="101600" rtl="0" algn="l">
              <a:lnSpc>
                <a:spcPct val="115000"/>
              </a:lnSpc>
              <a:spcBef>
                <a:spcPts val="0"/>
              </a:spcBef>
              <a:spcAft>
                <a:spcPts val="0"/>
              </a:spcAft>
              <a:buNone/>
            </a:pPr>
            <a:r>
              <a:rPr lang="tr-TR" sz="1600">
                <a:solidFill>
                  <a:srgbClr val="373A3C"/>
                </a:solidFill>
                <a:latin typeface="Consolas"/>
                <a:ea typeface="Consolas"/>
                <a:cs typeface="Consolas"/>
                <a:sym typeface="Consolas"/>
              </a:rPr>
              <a:t>minced meat (must)</a:t>
            </a:r>
            <a:endParaRPr sz="1600">
              <a:solidFill>
                <a:srgbClr val="373A3C"/>
              </a:solidFill>
              <a:latin typeface="Consolas"/>
              <a:ea typeface="Consolas"/>
              <a:cs typeface="Consolas"/>
              <a:sym typeface="Consolas"/>
            </a:endParaRPr>
          </a:p>
          <a:p>
            <a:pPr indent="0" lvl="0" marL="101600" marR="101600" rtl="0" algn="l">
              <a:lnSpc>
                <a:spcPct val="115000"/>
              </a:lnSpc>
              <a:spcBef>
                <a:spcPts val="0"/>
              </a:spcBef>
              <a:spcAft>
                <a:spcPts val="0"/>
              </a:spcAft>
              <a:buNone/>
            </a:pPr>
            <a:r>
              <a:rPr lang="tr-TR" sz="1600">
                <a:solidFill>
                  <a:srgbClr val="373A3C"/>
                </a:solidFill>
                <a:latin typeface="Consolas"/>
                <a:ea typeface="Consolas"/>
                <a:cs typeface="Consolas"/>
                <a:sym typeface="Consolas"/>
              </a:rPr>
              <a:t>hamburger bread (must)</a:t>
            </a:r>
            <a:endParaRPr sz="1600">
              <a:solidFill>
                <a:srgbClr val="373A3C"/>
              </a:solidFill>
              <a:latin typeface="Consolas"/>
              <a:ea typeface="Consolas"/>
              <a:cs typeface="Consolas"/>
              <a:sym typeface="Consolas"/>
            </a:endParaRPr>
          </a:p>
          <a:p>
            <a:pPr indent="0" lvl="0" marL="101600" marR="101600" rtl="0" algn="l">
              <a:lnSpc>
                <a:spcPct val="115000"/>
              </a:lnSpc>
              <a:spcBef>
                <a:spcPts val="0"/>
              </a:spcBef>
              <a:spcAft>
                <a:spcPts val="0"/>
              </a:spcAft>
              <a:buNone/>
            </a:pPr>
            <a:r>
              <a:rPr lang="tr-TR" sz="1600">
                <a:solidFill>
                  <a:srgbClr val="373A3C"/>
                </a:solidFill>
                <a:latin typeface="Consolas"/>
                <a:ea typeface="Consolas"/>
                <a:cs typeface="Consolas"/>
                <a:sym typeface="Consolas"/>
              </a:rPr>
              <a:t>lettuce </a:t>
            </a:r>
            <a:endParaRPr sz="1600">
              <a:solidFill>
                <a:srgbClr val="373A3C"/>
              </a:solidFill>
              <a:latin typeface="Consolas"/>
              <a:ea typeface="Consolas"/>
              <a:cs typeface="Consolas"/>
              <a:sym typeface="Consolas"/>
            </a:endParaRPr>
          </a:p>
          <a:p>
            <a:pPr indent="0" lvl="0" marL="101600" marR="101600" rtl="0" algn="l">
              <a:lnSpc>
                <a:spcPct val="115000"/>
              </a:lnSpc>
              <a:spcBef>
                <a:spcPts val="0"/>
              </a:spcBef>
              <a:spcAft>
                <a:spcPts val="0"/>
              </a:spcAft>
              <a:buNone/>
            </a:pPr>
            <a:r>
              <a:rPr lang="tr-TR" sz="1600">
                <a:solidFill>
                  <a:srgbClr val="373A3C"/>
                </a:solidFill>
                <a:latin typeface="Consolas"/>
                <a:ea typeface="Consolas"/>
                <a:cs typeface="Consolas"/>
                <a:sym typeface="Consolas"/>
              </a:rPr>
              <a:t>onion</a:t>
            </a:r>
            <a:endParaRPr sz="1600">
              <a:solidFill>
                <a:srgbClr val="373A3C"/>
              </a:solidFill>
              <a:latin typeface="Consolas"/>
              <a:ea typeface="Consolas"/>
              <a:cs typeface="Consolas"/>
              <a:sym typeface="Consolas"/>
            </a:endParaRPr>
          </a:p>
          <a:p>
            <a:pPr indent="0" lvl="0" marL="101600" marR="101600" rtl="0" algn="l">
              <a:lnSpc>
                <a:spcPct val="115000"/>
              </a:lnSpc>
              <a:spcBef>
                <a:spcPts val="0"/>
              </a:spcBef>
              <a:spcAft>
                <a:spcPts val="0"/>
              </a:spcAft>
              <a:buNone/>
            </a:pPr>
            <a:r>
              <a:rPr lang="tr-TR" sz="1600">
                <a:solidFill>
                  <a:srgbClr val="373A3C"/>
                </a:solidFill>
                <a:latin typeface="Consolas"/>
                <a:ea typeface="Consolas"/>
                <a:cs typeface="Consolas"/>
                <a:sym typeface="Consolas"/>
              </a:rPr>
              <a:t>grocery store (must)</a:t>
            </a:r>
            <a:endParaRPr sz="1600">
              <a:solidFill>
                <a:srgbClr val="373A3C"/>
              </a:solidFill>
              <a:latin typeface="Consolas"/>
              <a:ea typeface="Consolas"/>
              <a:cs typeface="Consolas"/>
              <a:sym typeface="Consolas"/>
            </a:endParaRPr>
          </a:p>
        </p:txBody>
      </p:sp>
      <p:sp>
        <p:nvSpPr>
          <p:cNvPr id="663" name="Google Shape;663;p15"/>
          <p:cNvSpPr/>
          <p:nvPr/>
        </p:nvSpPr>
        <p:spPr>
          <a:xfrm>
            <a:off x="1473700" y="4158425"/>
            <a:ext cx="209700" cy="468600"/>
          </a:xfrm>
          <a:prstGeom prst="rightBrace">
            <a:avLst>
              <a:gd fmla="val 50000" name="adj1"/>
              <a:gd fmla="val 50000" name="adj2"/>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5"/>
          <p:cNvSpPr txBox="1"/>
          <p:nvPr/>
        </p:nvSpPr>
        <p:spPr>
          <a:xfrm>
            <a:off x="1683400" y="4194275"/>
            <a:ext cx="918900" cy="5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600">
                <a:solidFill>
                  <a:srgbClr val="373A3C"/>
                </a:solidFill>
                <a:latin typeface="Consolas"/>
                <a:ea typeface="Consolas"/>
                <a:cs typeface="Consolas"/>
                <a:sym typeface="Consolas"/>
              </a:rPr>
              <a:t>(must)</a:t>
            </a:r>
            <a:endParaRPr sz="1600">
              <a:solidFill>
                <a:srgbClr val="373A3C"/>
              </a:solidFill>
              <a:latin typeface="Consolas"/>
              <a:ea typeface="Consolas"/>
              <a:cs typeface="Consolas"/>
              <a:sym typeface="Consolas"/>
            </a:endParaRPr>
          </a:p>
        </p:txBody>
      </p:sp>
      <p:pic>
        <p:nvPicPr>
          <p:cNvPr id="665" name="Google Shape;665;p15"/>
          <p:cNvPicPr preferRelativeResize="0"/>
          <p:nvPr/>
        </p:nvPicPr>
        <p:blipFill>
          <a:blip r:embed="rId3">
            <a:alphaModFix/>
          </a:blip>
          <a:stretch>
            <a:fillRect/>
          </a:stretch>
        </p:blipFill>
        <p:spPr>
          <a:xfrm>
            <a:off x="5462300" y="3019887"/>
            <a:ext cx="3275827" cy="2085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671" name="Google Shape;671;p16"/>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if</a:t>
            </a:r>
            <a:r>
              <a:rPr lang="tr-TR" sz="4000">
                <a:solidFill>
                  <a:srgbClr val="741B47"/>
                </a:solidFill>
                <a:latin typeface="Raleway Medium"/>
                <a:ea typeface="Raleway Medium"/>
                <a:cs typeface="Raleway Medium"/>
                <a:sym typeface="Raleway Medium"/>
              </a:rPr>
              <a:t> Statements</a:t>
            </a:r>
            <a:endParaRPr sz="3300">
              <a:solidFill>
                <a:srgbClr val="419DD3"/>
              </a:solidFill>
              <a:latin typeface="Montserrat"/>
              <a:ea typeface="Montserrat"/>
              <a:cs typeface="Montserrat"/>
              <a:sym typeface="Montserrat"/>
            </a:endParaRPr>
          </a:p>
        </p:txBody>
      </p:sp>
      <p:sp>
        <p:nvSpPr>
          <p:cNvPr id="672" name="Google Shape;672;p16"/>
          <p:cNvSpPr txBox="1"/>
          <p:nvPr>
            <p:ph idx="4294967295" type="subTitle"/>
          </p:nvPr>
        </p:nvSpPr>
        <p:spPr>
          <a:xfrm>
            <a:off x="220025" y="647800"/>
            <a:ext cx="8764500" cy="820200"/>
          </a:xfrm>
          <a:prstGeom prst="rect">
            <a:avLst/>
          </a:prstGeom>
          <a:noFill/>
          <a:ln>
            <a:noFill/>
          </a:ln>
        </p:spPr>
        <p:txBody>
          <a:bodyPr anchorCtr="0" anchor="t" bIns="0" lIns="0" spcFirstLastPara="1" rIns="0" wrap="square" tIns="0">
            <a:noAutofit/>
          </a:bodyPr>
          <a:lstStyle/>
          <a:p>
            <a:pPr indent="-368300" lvl="0" marL="457200" marR="0" rtl="0" algn="l">
              <a:lnSpc>
                <a:spcPct val="110000"/>
              </a:lnSpc>
              <a:spcBef>
                <a:spcPts val="600"/>
              </a:spcBef>
              <a:spcAft>
                <a:spcPts val="0"/>
              </a:spcAft>
              <a:buClr>
                <a:srgbClr val="741B47"/>
              </a:buClr>
              <a:buSzPts val="2200"/>
              <a:buChar char="▸"/>
            </a:pPr>
            <a:r>
              <a:rPr b="1" lang="tr-TR" sz="2200">
                <a:solidFill>
                  <a:srgbClr val="073763"/>
                </a:solidFill>
                <a:latin typeface="Montserrat"/>
                <a:ea typeface="Montserrat"/>
                <a:cs typeface="Montserrat"/>
                <a:sym typeface="Montserrat"/>
              </a:rPr>
              <a:t>The code can be like</a:t>
            </a:r>
            <a:r>
              <a:rPr lang="tr-TR" sz="2200">
                <a:solidFill>
                  <a:srgbClr val="434343"/>
                </a:solidFill>
                <a:latin typeface="Montserrat Light"/>
                <a:ea typeface="Montserrat Light"/>
                <a:cs typeface="Montserrat Light"/>
                <a:sym typeface="Montserrat Light"/>
              </a:rPr>
              <a:t>:</a:t>
            </a:r>
            <a:r>
              <a:rPr lang="tr-TR" sz="2200">
                <a:solidFill>
                  <a:srgbClr val="373A3C"/>
                </a:solidFill>
                <a:latin typeface="Montserrat"/>
                <a:ea typeface="Montserrat"/>
                <a:cs typeface="Montserrat"/>
                <a:sym typeface="Montserrat"/>
              </a:rPr>
              <a:t> </a:t>
            </a:r>
            <a:endParaRPr sz="1100">
              <a:solidFill>
                <a:srgbClr val="000000"/>
              </a:solidFill>
              <a:latin typeface="Arial"/>
              <a:ea typeface="Arial"/>
              <a:cs typeface="Arial"/>
              <a:sym typeface="Arial"/>
            </a:endParaRPr>
          </a:p>
          <a:p>
            <a:pPr indent="0" lvl="0" marL="914400" marR="0" rtl="0" algn="l">
              <a:lnSpc>
                <a:spcPct val="110000"/>
              </a:lnSpc>
              <a:spcBef>
                <a:spcPts val="600"/>
              </a:spcBef>
              <a:spcAft>
                <a:spcPts val="0"/>
              </a:spcAft>
              <a:buNone/>
            </a:pPr>
            <a:r>
              <a:t/>
            </a:r>
            <a:endParaRPr sz="2200">
              <a:solidFill>
                <a:srgbClr val="434343"/>
              </a:solidFill>
              <a:latin typeface="Montserrat Light"/>
              <a:ea typeface="Montserrat Light"/>
              <a:cs typeface="Montserrat Light"/>
              <a:sym typeface="Montserrat Light"/>
            </a:endParaRPr>
          </a:p>
        </p:txBody>
      </p:sp>
      <p:pic>
        <p:nvPicPr>
          <p:cNvPr id="673" name="Google Shape;673;p16"/>
          <p:cNvPicPr preferRelativeResize="0"/>
          <p:nvPr/>
        </p:nvPicPr>
        <p:blipFill>
          <a:blip r:embed="rId3">
            <a:alphaModFix/>
          </a:blip>
          <a:stretch>
            <a:fillRect/>
          </a:stretch>
        </p:blipFill>
        <p:spPr>
          <a:xfrm>
            <a:off x="430413" y="1220900"/>
            <a:ext cx="8283175" cy="2470049"/>
          </a:xfrm>
          <a:prstGeom prst="rect">
            <a:avLst/>
          </a:prstGeom>
          <a:noFill/>
          <a:ln>
            <a:noFill/>
          </a:ln>
        </p:spPr>
      </p:pic>
      <p:pic>
        <p:nvPicPr>
          <p:cNvPr id="674" name="Google Shape;674;p16"/>
          <p:cNvPicPr preferRelativeResize="0"/>
          <p:nvPr/>
        </p:nvPicPr>
        <p:blipFill>
          <a:blip r:embed="rId4">
            <a:alphaModFix/>
          </a:blip>
          <a:stretch>
            <a:fillRect/>
          </a:stretch>
        </p:blipFill>
        <p:spPr>
          <a:xfrm>
            <a:off x="430425" y="3745875"/>
            <a:ext cx="8218599" cy="1166638"/>
          </a:xfrm>
          <a:prstGeom prst="rect">
            <a:avLst/>
          </a:prstGeom>
          <a:noFill/>
          <a:ln>
            <a:noFill/>
          </a:ln>
        </p:spPr>
      </p:pic>
      <p:sp>
        <p:nvSpPr>
          <p:cNvPr id="675" name="Google Shape;675;p16"/>
          <p:cNvSpPr/>
          <p:nvPr/>
        </p:nvSpPr>
        <p:spPr>
          <a:xfrm>
            <a:off x="4001775" y="1468000"/>
            <a:ext cx="3219000" cy="828900"/>
          </a:xfrm>
          <a:prstGeom prst="wedgeRectCallout">
            <a:avLst>
              <a:gd fmla="val -84651" name="adj1"/>
              <a:gd fmla="val -13835" name="adj2"/>
            </a:avLst>
          </a:prstGeom>
          <a:solidFill>
            <a:srgbClr val="CFE2F3"/>
          </a:solidFill>
          <a:ln cap="flat" cmpd="sng" w="9525">
            <a:solidFill>
              <a:srgbClr val="00FF00"/>
            </a:solidFill>
            <a:prstDash val="solid"/>
            <a:round/>
            <a:headEnd len="sm" w="sm" type="none"/>
            <a:tailEnd len="sm" w="sm" type="none"/>
          </a:ln>
          <a:effectLst>
            <a:outerShdw blurRad="57150" rotWithShape="0" algn="bl" dir="5400000" dist="66675">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tr-TR" sz="1600" u="none" cap="none" strike="noStrike">
                <a:solidFill>
                  <a:srgbClr val="FF0000"/>
                </a:solidFill>
                <a:latin typeface="Montserrat"/>
                <a:ea typeface="Montserrat"/>
                <a:cs typeface="Montserrat"/>
                <a:sym typeface="Montserrat"/>
              </a:rPr>
              <a:t>⚠</a:t>
            </a:r>
            <a:r>
              <a:rPr b="0" i="0" lang="tr-TR" sz="1600" u="none" cap="none" strike="noStrike">
                <a:solidFill>
                  <a:srgbClr val="434343"/>
                </a:solidFill>
                <a:latin typeface="Montserrat Light"/>
                <a:ea typeface="Montserrat Light"/>
                <a:cs typeface="Montserrat Light"/>
                <a:sym typeface="Montserrat Light"/>
              </a:rPr>
              <a:t> </a:t>
            </a:r>
            <a:r>
              <a:rPr lang="tr-TR" sz="1600">
                <a:solidFill>
                  <a:srgbClr val="434343"/>
                </a:solidFill>
                <a:latin typeface="Montserrat Light"/>
                <a:ea typeface="Montserrat Light"/>
                <a:cs typeface="Montserrat Light"/>
                <a:sym typeface="Montserrat Light"/>
              </a:rPr>
              <a:t>The values (</a:t>
            </a:r>
            <a:r>
              <a:rPr lang="tr-TR" sz="1600">
                <a:solidFill>
                  <a:srgbClr val="434343"/>
                </a:solidFill>
                <a:highlight>
                  <a:srgbClr val="9FC5E8"/>
                </a:highlight>
                <a:latin typeface="Consolas"/>
                <a:ea typeface="Consolas"/>
                <a:cs typeface="Consolas"/>
                <a:sym typeface="Consolas"/>
              </a:rPr>
              <a:t>True</a:t>
            </a:r>
            <a:r>
              <a:rPr lang="tr-TR" sz="1600">
                <a:solidFill>
                  <a:srgbClr val="434343"/>
                </a:solidFill>
                <a:latin typeface="Montserrat Light"/>
                <a:ea typeface="Montserrat Light"/>
                <a:cs typeface="Montserrat Light"/>
                <a:sym typeface="Montserrat Light"/>
              </a:rPr>
              <a:t>/</a:t>
            </a:r>
            <a:r>
              <a:rPr lang="tr-TR" sz="1600">
                <a:solidFill>
                  <a:srgbClr val="434343"/>
                </a:solidFill>
                <a:highlight>
                  <a:srgbClr val="9FC5E8"/>
                </a:highlight>
                <a:latin typeface="Consolas"/>
                <a:ea typeface="Consolas"/>
                <a:cs typeface="Consolas"/>
                <a:sym typeface="Consolas"/>
              </a:rPr>
              <a:t>False</a:t>
            </a:r>
            <a:r>
              <a:rPr lang="tr-TR" sz="1600">
                <a:solidFill>
                  <a:srgbClr val="434343"/>
                </a:solidFill>
                <a:latin typeface="Montserrat Light"/>
                <a:ea typeface="Montserrat Light"/>
                <a:cs typeface="Montserrat Light"/>
                <a:sym typeface="Montserrat Light"/>
              </a:rPr>
              <a:t>) are up to you</a:t>
            </a:r>
            <a:endParaRPr b="0" i="0" sz="1400" u="none" cap="none" strike="noStrike">
              <a:solidFill>
                <a:srgbClr val="000000"/>
              </a:solidFill>
              <a:latin typeface="Montserrat Light"/>
              <a:ea typeface="Montserrat Light"/>
              <a:cs typeface="Montserrat Light"/>
              <a:sym typeface="Montserrat Light"/>
            </a:endParaRPr>
          </a:p>
        </p:txBody>
      </p:sp>
      <p:sp>
        <p:nvSpPr>
          <p:cNvPr id="676" name="Google Shape;676;p16"/>
          <p:cNvSpPr/>
          <p:nvPr/>
        </p:nvSpPr>
        <p:spPr>
          <a:xfrm>
            <a:off x="2616700" y="1308350"/>
            <a:ext cx="209700" cy="956400"/>
          </a:xfrm>
          <a:prstGeom prst="rightBrace">
            <a:avLst>
              <a:gd fmla="val 50000" name="adj1"/>
              <a:gd fmla="val 50000" name="adj2"/>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